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94" r:id="rId2"/>
    <p:sldId id="264" r:id="rId3"/>
    <p:sldId id="266" r:id="rId4"/>
    <p:sldId id="267" r:id="rId5"/>
    <p:sldId id="295" r:id="rId6"/>
    <p:sldId id="265" r:id="rId7"/>
    <p:sldId id="268" r:id="rId8"/>
    <p:sldId id="270" r:id="rId9"/>
    <p:sldId id="273" r:id="rId10"/>
    <p:sldId id="274" r:id="rId11"/>
    <p:sldId id="269" r:id="rId12"/>
    <p:sldId id="272" r:id="rId13"/>
    <p:sldId id="276" r:id="rId14"/>
    <p:sldId id="284" r:id="rId15"/>
    <p:sldId id="281" r:id="rId16"/>
    <p:sldId id="287" r:id="rId17"/>
    <p:sldId id="286" r:id="rId18"/>
    <p:sldId id="278" r:id="rId19"/>
    <p:sldId id="282" r:id="rId20"/>
    <p:sldId id="283" r:id="rId21"/>
    <p:sldId id="288" r:id="rId22"/>
    <p:sldId id="292" r:id="rId23"/>
    <p:sldId id="275" r:id="rId24"/>
    <p:sldId id="277" r:id="rId25"/>
    <p:sldId id="285" r:id="rId26"/>
    <p:sldId id="290" r:id="rId27"/>
    <p:sldId id="289" r:id="rId28"/>
    <p:sldId id="279" r:id="rId29"/>
    <p:sldId id="291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D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31" autoAdjust="0"/>
    <p:restoredTop sz="94660"/>
  </p:normalViewPr>
  <p:slideViewPr>
    <p:cSldViewPr>
      <p:cViewPr>
        <p:scale>
          <a:sx n="94" d="100"/>
          <a:sy n="94" d="100"/>
        </p:scale>
        <p:origin x="-7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412C6-A697-433F-83BA-86268C62635E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F5F9D-B602-4433-80E2-7DC49F681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9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75103-27F2-4BA5-8CF5-D06807381D4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4D972-1C3C-4DDD-A442-4A061FB5F0A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 anchor="b"/>
          <a:lstStyle/>
          <a:p>
            <a:pPr algn="r"/>
            <a:fld id="{E40B374A-4DF9-4869-BFE6-ED10B5C8E469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5F9D-B602-4433-80E2-7DC49F68184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7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3A400-D9C7-4EE9-9EC1-61F9AC8134C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Agile Project Management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Bryan Campbell, bryan@bryancampbell.com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435-E354-484C-8E49-8EED901386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21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0B24C-9A6B-4D10-8066-A259B8AF4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7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D1C89-6E55-408C-8159-F1205891B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5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37325"/>
            <a:ext cx="1219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Scaling Agile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37325"/>
            <a:ext cx="533400" cy="32067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9F848F-BAA1-4E6E-ABFB-99D0B96484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Bryan Campbell, bryan@bryancampbell.com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7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7D0E-84ED-4FA8-8AE3-8597FDDFEF7E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EC8F-478E-4FC9-A925-80457383B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6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Agile Project Management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Bryan Campbell, bryan@bryancampbell.com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435-E354-484C-8E49-8EED901386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1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610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" y="6499225"/>
            <a:ext cx="2514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Agile Project Management</a:t>
            </a:r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066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Bryan Campbell, bryan@bryancampbell.com</a:t>
            </a:r>
            <a:endParaRPr lang="en-US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3940" y="6537325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DBB1435-E354-484C-8E49-8EED901386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6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49" r:id="rId5"/>
    <p:sldLayoutId id="2147483660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ine_wave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implementingscrum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ryancampbell.com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implementingscrum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nnovationgames.com/speed-boat/" TargetMode="External"/><Relationship Id="rId2" Type="http://schemas.openxmlformats.org/officeDocument/2006/relationships/hyperlink" Target="http://www.freechild.org/Firestarter/Fist2Five.htm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ynamic_Systems_Development_Method" TargetMode="External"/><Relationship Id="rId13" Type="http://schemas.openxmlformats.org/officeDocument/2006/relationships/hyperlink" Target="http://www.freechild.org/Firestarter/Fist2Five.htm" TargetMode="External"/><Relationship Id="rId18" Type="http://schemas.openxmlformats.org/officeDocument/2006/relationships/image" Target="../media/image30.jpeg"/><Relationship Id="rId3" Type="http://schemas.openxmlformats.org/officeDocument/2006/relationships/hyperlink" Target="http://en.wikipedia.org/wiki/Scrum_(management)" TargetMode="External"/><Relationship Id="rId21" Type="http://schemas.openxmlformats.org/officeDocument/2006/relationships/hyperlink" Target="http://marketplace.pmi.org/Pages/ProductDetail.aspx?GMProduct=00101232001" TargetMode="External"/><Relationship Id="rId7" Type="http://schemas.openxmlformats.org/officeDocument/2006/relationships/hyperlink" Target="http://en.wikipedia.org/wiki/Feature_Driven_Development" TargetMode="External"/><Relationship Id="rId12" Type="http://schemas.openxmlformats.org/officeDocument/2006/relationships/hyperlink" Target="http://www.planningpoker.com/" TargetMode="External"/><Relationship Id="rId17" Type="http://schemas.openxmlformats.org/officeDocument/2006/relationships/hyperlink" Target="http://marketplace.pmi.org/Pages/ProductDetail.aspx?GMProduct=00101026101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bryancampbell.com/blog2/2008/04/the_project_troika_managing_bu.html" TargetMode="External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Adaptive_Software_Development" TargetMode="External"/><Relationship Id="rId11" Type="http://schemas.openxmlformats.org/officeDocument/2006/relationships/hyperlink" Target="http://en.wikipedia.org/wiki/Lean_software_development" TargetMode="External"/><Relationship Id="rId24" Type="http://schemas.openxmlformats.org/officeDocument/2006/relationships/image" Target="../media/image33.jpeg"/><Relationship Id="rId5" Type="http://schemas.openxmlformats.org/officeDocument/2006/relationships/hyperlink" Target="http://en.wikipedia.org/wiki/Extreme_Programming" TargetMode="External"/><Relationship Id="rId15" Type="http://schemas.openxmlformats.org/officeDocument/2006/relationships/hyperlink" Target="http://www.kohl.ca/blog/archives/000184.html" TargetMode="External"/><Relationship Id="rId23" Type="http://schemas.openxmlformats.org/officeDocument/2006/relationships/hyperlink" Target="http://marketplace.pmi.org/Pages/ProductDetail.aspx?GMProduct=00101134301" TargetMode="External"/><Relationship Id="rId10" Type="http://schemas.openxmlformats.org/officeDocument/2006/relationships/hyperlink" Target="http://www.enterpriseunifiedprocess.com/" TargetMode="External"/><Relationship Id="rId19" Type="http://schemas.openxmlformats.org/officeDocument/2006/relationships/hyperlink" Target="http://marketplace.pmi.org/Pages/ProductDetail.aspx?GMProduct=00101194401" TargetMode="External"/><Relationship Id="rId4" Type="http://schemas.openxmlformats.org/officeDocument/2006/relationships/hyperlink" Target="http://en.wikipedia.org/wiki/Crystal_Clear_(software_development)" TargetMode="External"/><Relationship Id="rId9" Type="http://schemas.openxmlformats.org/officeDocument/2006/relationships/hyperlink" Target="http://epf.eclipse.org/wikis/openup/" TargetMode="External"/><Relationship Id="rId14" Type="http://schemas.openxmlformats.org/officeDocument/2006/relationships/hyperlink" Target="http://en.wikipedia.org/wiki/Agile_software_development" TargetMode="External"/><Relationship Id="rId22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ASIN/1895186110/ambysoftinc" TargetMode="External"/><Relationship Id="rId2" Type="http://schemas.openxmlformats.org/officeDocument/2006/relationships/hyperlink" Target="http://www.agilemodeling.com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manifesto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chrisspagnuolo.com/ct.ashx?id=5e053aa6-ecbb-4c8f-808e-b57cf3389609&amp;url=http://www.chrisspagnuolo.com/content/binary/WindowsLiveWriter/Bonusesinanagileorganization_12D96/image_6.png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www.lostechies.com/blogs/joe_ocampo/WindowsLiveWriter/UserStoryTemplates_136D0/StoryCard.jpg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228600" y="1295401"/>
            <a:ext cx="3962400" cy="21336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Agile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Applied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A Closer Look at what makes a project agile</a:t>
            </a:r>
            <a:br>
              <a:rPr lang="en-US" sz="2800" dirty="0" smtClean="0">
                <a:solidFill>
                  <a:schemeClr val="bg2"/>
                </a:solidFill>
              </a:rPr>
            </a:b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4294967295"/>
          </p:nvPr>
        </p:nvSpPr>
        <p:spPr>
          <a:xfrm>
            <a:off x="1261586" y="3886200"/>
            <a:ext cx="3100388" cy="12192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  <a:effectLst/>
              </a:rPr>
              <a:t>Presented by: </a:t>
            </a:r>
          </a:p>
          <a:p>
            <a:pPr marL="0" indent="0" algn="ctr" eaLnBrk="1" hangingPunct="1"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  <a:effectLst/>
              </a:rPr>
              <a:t>Bryan Campbell</a:t>
            </a:r>
          </a:p>
          <a:p>
            <a:pPr marL="0" indent="0" algn="ctr" eaLnBrk="1" hangingPunct="1"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effectLst/>
              </a:rPr>
              <a:t>MBA, PMP, CSM, ITIL</a:t>
            </a:r>
          </a:p>
        </p:txBody>
      </p:sp>
      <p:cxnSp>
        <p:nvCxnSpPr>
          <p:cNvPr id="8197" name="Straight Connector 7"/>
          <p:cNvCxnSpPr>
            <a:cxnSpLocks noChangeShapeType="1"/>
          </p:cNvCxnSpPr>
          <p:nvPr/>
        </p:nvCxnSpPr>
        <p:spPr bwMode="auto">
          <a:xfrm>
            <a:off x="1066800" y="2438400"/>
            <a:ext cx="3276600" cy="1588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</p:cxnSp>
      <p:pic>
        <p:nvPicPr>
          <p:cNvPr id="1026" name="Picture 2" descr="C:\Users\Haggisdog\AppData\Local\Microsoft\Windows\Temporary Internet Files\Content.Outlook\J3A3Z4YW\pmi_cen_mississippi_(blue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5615376"/>
            <a:ext cx="2819400" cy="124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onasmurals.com/images/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012371"/>
            <a:ext cx="4876800" cy="3483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Tips and Tricks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Iterations should rarely be longer than 4 weeks </a:t>
            </a:r>
            <a:endParaRPr lang="en-US" sz="2000" dirty="0" smtClean="0"/>
          </a:p>
          <a:p>
            <a:r>
              <a:rPr lang="en-US" sz="2000" dirty="0"/>
              <a:t>Iterations less than 1 week or less have too much overhead </a:t>
            </a:r>
            <a:endParaRPr lang="en-US" sz="2000" dirty="0" smtClean="0"/>
          </a:p>
          <a:p>
            <a:r>
              <a:rPr lang="en-US" sz="2000" dirty="0"/>
              <a:t>Pick an iteration length that will allow the team to demonstrate tangible units of business </a:t>
            </a:r>
            <a:r>
              <a:rPr lang="en-US" sz="2000" dirty="0" smtClean="0"/>
              <a:t>value</a:t>
            </a:r>
          </a:p>
          <a:p>
            <a:r>
              <a:rPr lang="en-US" sz="2000" dirty="0"/>
              <a:t>Select iteration duration around the overall delivery date of the </a:t>
            </a:r>
            <a:r>
              <a:rPr lang="en-US" sz="2000" dirty="0" smtClean="0"/>
              <a:t>product</a:t>
            </a:r>
          </a:p>
          <a:p>
            <a:r>
              <a:rPr lang="en-US" sz="2000" dirty="0"/>
              <a:t>Select an iteration length that can be supported by both clients and the development </a:t>
            </a:r>
            <a:r>
              <a:rPr lang="en-US" sz="2000" dirty="0" smtClean="0"/>
              <a:t>team</a:t>
            </a:r>
          </a:p>
          <a:p>
            <a:r>
              <a:rPr lang="en-US" sz="2000" dirty="0"/>
              <a:t>Projects with considerable 'architecturally significant' amounts of functionality of high degrees of novelty typically require longer iteration </a:t>
            </a:r>
            <a:r>
              <a:rPr lang="en-US" sz="2000" dirty="0" smtClean="0"/>
              <a:t>cycles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52400" y="6477000"/>
            <a:ext cx="548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http://it.toolbox.com/blogs/agile-pm/how-to-select-the-right-iteration-length-24173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1219200" y="5181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Signs that your iteration length is incorrect</a:t>
            </a:r>
          </a:p>
          <a:p>
            <a:pPr marL="684213" lvl="1" indent="-227013">
              <a:buFont typeface="Arial" pitchFamily="34" charset="0"/>
              <a:buChar char="•"/>
              <a:tabLst>
                <a:tab pos="684213" algn="l"/>
              </a:tabLst>
            </a:pPr>
            <a:r>
              <a:rPr lang="en-US" sz="2400" dirty="0" smtClean="0"/>
              <a:t>Development teams 'miss' demos</a:t>
            </a:r>
          </a:p>
          <a:p>
            <a:pPr marL="684213" lvl="1" indent="-227013">
              <a:buFont typeface="Arial" pitchFamily="34" charset="0"/>
              <a:buChar char="•"/>
              <a:tabLst>
                <a:tab pos="684213" algn="l"/>
              </a:tabLst>
            </a:pPr>
            <a:r>
              <a:rPr lang="en-US" sz="2400" dirty="0" smtClean="0"/>
              <a:t>Team velocity shows a </a:t>
            </a:r>
            <a:r>
              <a:rPr lang="en-US" sz="2400" dirty="0" smtClean="0">
                <a:hlinkClick r:id="rId2"/>
              </a:rPr>
              <a:t>'sine wave</a:t>
            </a:r>
            <a:r>
              <a:rPr lang="en-US" sz="2400" dirty="0" smtClean="0"/>
              <a:t>'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4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All projects start with some form of requirements, </a:t>
            </a:r>
            <a:r>
              <a:rPr lang="en-US" sz="2400" b="1" dirty="0" smtClean="0"/>
              <a:t>User Stories </a:t>
            </a:r>
            <a:r>
              <a:rPr lang="en-US" sz="2400" dirty="0" smtClean="0"/>
              <a:t>are the Agile form of documenting these requirements</a:t>
            </a:r>
          </a:p>
          <a:p>
            <a:r>
              <a:rPr lang="en-US" sz="2400" dirty="0" smtClean="0"/>
              <a:t>Work performed in an iteration is defined by its user stories</a:t>
            </a:r>
          </a:p>
          <a:p>
            <a:r>
              <a:rPr lang="en-US" sz="2400" dirty="0" smtClean="0"/>
              <a:t>All User Stories are written from the perspective of the ‘value’ that an end user will receive</a:t>
            </a:r>
          </a:p>
          <a:p>
            <a:r>
              <a:rPr lang="en-US" sz="2400" dirty="0" smtClean="0"/>
              <a:t>Usually short, often written on a card, and validated by an acceptance test</a:t>
            </a:r>
          </a:p>
          <a:p>
            <a:r>
              <a:rPr lang="en-US" sz="2400" dirty="0" smtClean="0"/>
              <a:t>Card – Conversation </a:t>
            </a:r>
            <a:r>
              <a:rPr lang="en-US" sz="2400" dirty="0"/>
              <a:t>– </a:t>
            </a:r>
            <a:r>
              <a:rPr lang="en-US" sz="2400" dirty="0" smtClean="0"/>
              <a:t>Confirmation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04800" y="6474768"/>
            <a:ext cx="3048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http://www.agilemodeling.com/artifacts/userStory.htm</a:t>
            </a:r>
            <a:endParaRPr lang="en-US" sz="9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7" r="67823"/>
          <a:stretch/>
        </p:blipFill>
        <p:spPr bwMode="auto">
          <a:xfrm>
            <a:off x="7086600" y="304800"/>
            <a:ext cx="1311779" cy="92916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057400" y="5441946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/>
              </a:rPr>
              <a:t>"As a &lt;role&gt;, I want &lt;goal/desire&gt; so that &lt;benefit&gt;" </a:t>
            </a:r>
            <a:endParaRPr lang="en-US" sz="24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ChangeArrowheads="1"/>
          </p:cNvSpPr>
          <p:nvPr/>
        </p:nvSpPr>
        <p:spPr bwMode="auto">
          <a:xfrm>
            <a:off x="2476409" y="2258307"/>
            <a:ext cx="5184775" cy="252888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85"/>
          <p:cNvSpPr>
            <a:spLocks noChangeArrowheads="1"/>
          </p:cNvSpPr>
          <p:nvPr/>
        </p:nvSpPr>
        <p:spPr bwMode="auto">
          <a:xfrm>
            <a:off x="2443072" y="2288469"/>
            <a:ext cx="5184775" cy="25288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0">
              <a:latin typeface="Arial" charset="0"/>
            </a:endParaRPr>
          </a:p>
        </p:txBody>
      </p:sp>
      <p:sp>
        <p:nvSpPr>
          <p:cNvPr id="6" name="Line 86"/>
          <p:cNvSpPr>
            <a:spLocks noChangeShapeType="1"/>
          </p:cNvSpPr>
          <p:nvPr/>
        </p:nvSpPr>
        <p:spPr bwMode="auto">
          <a:xfrm>
            <a:off x="2460534" y="2650419"/>
            <a:ext cx="517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87"/>
          <p:cNvSpPr txBox="1">
            <a:spLocks noChangeArrowheads="1"/>
          </p:cNvSpPr>
          <p:nvPr/>
        </p:nvSpPr>
        <p:spPr bwMode="auto">
          <a:xfrm>
            <a:off x="2544672" y="2294819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latin typeface="Arial" charset="0"/>
              </a:rPr>
              <a:t>Card Name</a:t>
            </a:r>
          </a:p>
        </p:txBody>
      </p:sp>
      <p:sp>
        <p:nvSpPr>
          <p:cNvPr id="8" name="Line 88"/>
          <p:cNvSpPr>
            <a:spLocks noChangeShapeType="1"/>
          </p:cNvSpPr>
          <p:nvPr/>
        </p:nvSpPr>
        <p:spPr bwMode="auto">
          <a:xfrm>
            <a:off x="2446247" y="3009194"/>
            <a:ext cx="517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9"/>
          <p:cNvSpPr>
            <a:spLocks noChangeShapeType="1"/>
          </p:cNvSpPr>
          <p:nvPr/>
        </p:nvSpPr>
        <p:spPr bwMode="auto">
          <a:xfrm>
            <a:off x="2439897" y="3356857"/>
            <a:ext cx="517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0"/>
          <p:cNvSpPr>
            <a:spLocks noChangeShapeType="1"/>
          </p:cNvSpPr>
          <p:nvPr/>
        </p:nvSpPr>
        <p:spPr bwMode="auto">
          <a:xfrm>
            <a:off x="2425609" y="3715632"/>
            <a:ext cx="517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1"/>
          <p:cNvSpPr>
            <a:spLocks noChangeShapeType="1"/>
          </p:cNvSpPr>
          <p:nvPr/>
        </p:nvSpPr>
        <p:spPr bwMode="auto">
          <a:xfrm>
            <a:off x="2441484" y="4068057"/>
            <a:ext cx="517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2"/>
          <p:cNvSpPr>
            <a:spLocks noChangeShapeType="1"/>
          </p:cNvSpPr>
          <p:nvPr/>
        </p:nvSpPr>
        <p:spPr bwMode="auto">
          <a:xfrm>
            <a:off x="2427197" y="4426832"/>
            <a:ext cx="517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93"/>
          <p:cNvSpPr txBox="1">
            <a:spLocks noChangeArrowheads="1"/>
          </p:cNvSpPr>
          <p:nvPr/>
        </p:nvSpPr>
        <p:spPr bwMode="auto">
          <a:xfrm>
            <a:off x="2579567" y="2663386"/>
            <a:ext cx="46627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3038" indent="-173038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sz="1400" b="0" dirty="0" smtClean="0">
                <a:latin typeface="Arial" charset="0"/>
              </a:rPr>
              <a:t>Description </a:t>
            </a:r>
            <a:r>
              <a:rPr lang="en-US" sz="1200" dirty="0" smtClean="0">
                <a:effectLst/>
              </a:rPr>
              <a:t>"As a &lt;role&gt;, I want &lt;goal/desire&gt; so that &lt;benefit&gt;" </a:t>
            </a:r>
            <a:endParaRPr lang="en-US" sz="1200" b="0" dirty="0">
              <a:latin typeface="Arial" charset="0"/>
            </a:endParaRPr>
          </a:p>
        </p:txBody>
      </p:sp>
      <p:sp>
        <p:nvSpPr>
          <p:cNvPr id="14" name="Text Box 94"/>
          <p:cNvSpPr txBox="1">
            <a:spLocks noChangeArrowheads="1"/>
          </p:cNvSpPr>
          <p:nvPr/>
        </p:nvSpPr>
        <p:spPr bwMode="auto">
          <a:xfrm>
            <a:off x="2590800" y="3050469"/>
            <a:ext cx="2771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3038" indent="-173038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1400" b="0" dirty="0">
                <a:latin typeface="Arial" charset="0"/>
              </a:rPr>
              <a:t>Bulleted list of important points</a:t>
            </a:r>
          </a:p>
        </p:txBody>
      </p:sp>
      <p:sp>
        <p:nvSpPr>
          <p:cNvPr id="15" name="Text Box 95"/>
          <p:cNvSpPr txBox="1">
            <a:spLocks noChangeArrowheads="1"/>
          </p:cNvSpPr>
          <p:nvPr/>
        </p:nvSpPr>
        <p:spPr bwMode="auto">
          <a:xfrm>
            <a:off x="2504984" y="4122032"/>
            <a:ext cx="2600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 dirty="0" smtClean="0">
                <a:latin typeface="Arial" charset="0"/>
              </a:rPr>
              <a:t>Story Points: _____________</a:t>
            </a:r>
            <a:endParaRPr lang="en-US" sz="1200" b="0" dirty="0">
              <a:latin typeface="Arial" charset="0"/>
            </a:endParaRPr>
          </a:p>
        </p:txBody>
      </p:sp>
      <p:sp>
        <p:nvSpPr>
          <p:cNvPr id="16" name="Text Box 96"/>
          <p:cNvSpPr txBox="1">
            <a:spLocks noChangeArrowheads="1"/>
          </p:cNvSpPr>
          <p:nvPr/>
        </p:nvSpPr>
        <p:spPr bwMode="auto">
          <a:xfrm>
            <a:off x="4217899" y="4468107"/>
            <a:ext cx="181331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50" b="0" dirty="0" smtClean="0">
                <a:latin typeface="Arial" charset="0"/>
              </a:rPr>
              <a:t>Remaining Estimate </a:t>
            </a:r>
            <a:r>
              <a:rPr lang="en-US" sz="1050" b="0" dirty="0">
                <a:latin typeface="Arial" charset="0"/>
              </a:rPr>
              <a:t>(hrs):</a:t>
            </a:r>
          </a:p>
        </p:txBody>
      </p:sp>
      <p:sp>
        <p:nvSpPr>
          <p:cNvPr id="17" name="Text Box 97"/>
          <p:cNvSpPr txBox="1">
            <a:spLocks noChangeArrowheads="1"/>
          </p:cNvSpPr>
          <p:nvPr/>
        </p:nvSpPr>
        <p:spPr bwMode="auto">
          <a:xfrm>
            <a:off x="6323012" y="4468107"/>
            <a:ext cx="9428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b="0" dirty="0">
                <a:latin typeface="Arial" charset="0"/>
              </a:rPr>
              <a:t>Actual (hrs):</a:t>
            </a:r>
          </a:p>
        </p:txBody>
      </p:sp>
      <p:sp>
        <p:nvSpPr>
          <p:cNvPr id="18" name="Oval 103"/>
          <p:cNvSpPr>
            <a:spLocks noChangeArrowheads="1"/>
          </p:cNvSpPr>
          <p:nvPr/>
        </p:nvSpPr>
        <p:spPr bwMode="auto">
          <a:xfrm>
            <a:off x="7391309" y="2351969"/>
            <a:ext cx="104775" cy="104775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04"/>
          <p:cNvSpPr>
            <a:spLocks noChangeArrowheads="1"/>
          </p:cNvSpPr>
          <p:nvPr/>
        </p:nvSpPr>
        <p:spPr bwMode="auto">
          <a:xfrm>
            <a:off x="7391309" y="2498019"/>
            <a:ext cx="104775" cy="1047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15"/>
          <p:cNvSpPr txBox="1">
            <a:spLocks noChangeArrowheads="1"/>
          </p:cNvSpPr>
          <p:nvPr/>
        </p:nvSpPr>
        <p:spPr bwMode="auto">
          <a:xfrm>
            <a:off x="2514509" y="4468107"/>
            <a:ext cx="14670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b="0" dirty="0">
                <a:latin typeface="Arial" charset="0"/>
              </a:rPr>
              <a:t>Initial Estimate (hrs):</a:t>
            </a:r>
          </a:p>
        </p:txBody>
      </p:sp>
      <p:sp>
        <p:nvSpPr>
          <p:cNvPr id="26" name="Text Box 212"/>
          <p:cNvSpPr txBox="1">
            <a:spLocks noChangeArrowheads="1"/>
          </p:cNvSpPr>
          <p:nvPr/>
        </p:nvSpPr>
        <p:spPr bwMode="auto">
          <a:xfrm>
            <a:off x="2592387" y="3385432"/>
            <a:ext cx="50757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3038" indent="-173038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1400" b="0" dirty="0">
                <a:latin typeface="Arial" charset="0"/>
              </a:rPr>
              <a:t>List of reference artifacts </a:t>
            </a:r>
            <a:r>
              <a:rPr lang="en-US" sz="1000" b="0" dirty="0" smtClean="0">
                <a:latin typeface="Arial" charset="0"/>
              </a:rPr>
              <a:t>e.g. Use Case Model, Interaction diagrams, etc</a:t>
            </a:r>
            <a:r>
              <a:rPr lang="en-US" sz="1400" b="0" dirty="0" smtClean="0">
                <a:latin typeface="Arial" charset="0"/>
              </a:rPr>
              <a:t>.</a:t>
            </a:r>
            <a:endParaRPr lang="en-US" sz="1400" b="0" dirty="0">
              <a:latin typeface="Arial" charset="0"/>
            </a:endParaRPr>
          </a:p>
        </p:txBody>
      </p:sp>
      <p:sp>
        <p:nvSpPr>
          <p:cNvPr id="27" name="Text Box 213"/>
          <p:cNvSpPr txBox="1">
            <a:spLocks noChangeArrowheads="1"/>
          </p:cNvSpPr>
          <p:nvPr/>
        </p:nvSpPr>
        <p:spPr bwMode="auto">
          <a:xfrm>
            <a:off x="2590800" y="3730823"/>
            <a:ext cx="46630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3038" indent="-173038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 b="0" dirty="0" smtClean="0">
                <a:latin typeface="Arial" charset="0"/>
              </a:rPr>
              <a:t>Acceptance Tests (sometimes on the back of the card)</a:t>
            </a:r>
            <a:endParaRPr lang="en-US" sz="1400" b="0" dirty="0">
              <a:latin typeface="Arial" charset="0"/>
            </a:endParaRPr>
          </a:p>
        </p:txBody>
      </p:sp>
      <p:sp>
        <p:nvSpPr>
          <p:cNvPr id="28" name="Text Box 214"/>
          <p:cNvSpPr txBox="1">
            <a:spLocks noChangeArrowheads="1"/>
          </p:cNvSpPr>
          <p:nvPr/>
        </p:nvSpPr>
        <p:spPr bwMode="auto">
          <a:xfrm>
            <a:off x="6327849" y="2345225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latin typeface="Arial" charset="0"/>
              </a:rPr>
              <a:t>No:</a:t>
            </a:r>
          </a:p>
        </p:txBody>
      </p:sp>
      <p:sp>
        <p:nvSpPr>
          <p:cNvPr id="29" name="Line 215"/>
          <p:cNvSpPr>
            <a:spLocks noChangeShapeType="1"/>
          </p:cNvSpPr>
          <p:nvPr/>
        </p:nvSpPr>
        <p:spPr bwMode="auto">
          <a:xfrm>
            <a:off x="6756474" y="2570650"/>
            <a:ext cx="474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User Story Card</a:t>
            </a:r>
            <a:endParaRPr lang="en-US" dirty="0"/>
          </a:p>
        </p:txBody>
      </p:sp>
      <p:sp>
        <p:nvSpPr>
          <p:cNvPr id="33" name="Line 215"/>
          <p:cNvSpPr>
            <a:spLocks noChangeShapeType="1"/>
          </p:cNvSpPr>
          <p:nvPr/>
        </p:nvSpPr>
        <p:spPr bwMode="auto">
          <a:xfrm>
            <a:off x="3911151" y="4642117"/>
            <a:ext cx="26705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15"/>
          <p:cNvSpPr>
            <a:spLocks noChangeShapeType="1"/>
          </p:cNvSpPr>
          <p:nvPr/>
        </p:nvSpPr>
        <p:spPr bwMode="auto">
          <a:xfrm>
            <a:off x="5914755" y="4634996"/>
            <a:ext cx="26705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5"/>
          <p:cNvSpPr>
            <a:spLocks noChangeShapeType="1"/>
          </p:cNvSpPr>
          <p:nvPr/>
        </p:nvSpPr>
        <p:spPr bwMode="auto">
          <a:xfrm>
            <a:off x="7176638" y="4643541"/>
            <a:ext cx="26705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13"/>
          <p:cNvSpPr txBox="1">
            <a:spLocks noChangeArrowheads="1"/>
          </p:cNvSpPr>
          <p:nvPr/>
        </p:nvSpPr>
        <p:spPr bwMode="auto">
          <a:xfrm>
            <a:off x="7086600" y="1062763"/>
            <a:ext cx="16763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b="0" dirty="0">
                <a:latin typeface="Arial" charset="0"/>
              </a:rPr>
              <a:t>Color codes </a:t>
            </a:r>
            <a:r>
              <a:rPr lang="en-US" sz="1100" b="0" dirty="0" smtClean="0">
                <a:latin typeface="Arial" charset="0"/>
              </a:rPr>
              <a:t>can be used to identify </a:t>
            </a:r>
            <a:r>
              <a:rPr lang="en-US" sz="1100" b="0" dirty="0">
                <a:latin typeface="Arial" charset="0"/>
              </a:rPr>
              <a:t>the type of </a:t>
            </a:r>
            <a:r>
              <a:rPr lang="en-US" sz="1100" b="0" dirty="0" smtClean="0">
                <a:latin typeface="Arial" charset="0"/>
              </a:rPr>
              <a:t>story:  </a:t>
            </a:r>
            <a:r>
              <a:rPr lang="en-US" sz="1100" b="0" dirty="0">
                <a:latin typeface="Arial" charset="0"/>
              </a:rPr>
              <a:t>user story or engineering story</a:t>
            </a:r>
          </a:p>
        </p:txBody>
      </p:sp>
      <p:sp>
        <p:nvSpPr>
          <p:cNvPr id="37" name="Freeform 114"/>
          <p:cNvSpPr>
            <a:spLocks/>
          </p:cNvSpPr>
          <p:nvPr/>
        </p:nvSpPr>
        <p:spPr bwMode="auto">
          <a:xfrm>
            <a:off x="7600950" y="1872388"/>
            <a:ext cx="363538" cy="633412"/>
          </a:xfrm>
          <a:custGeom>
            <a:avLst/>
            <a:gdLst>
              <a:gd name="T0" fmla="*/ 363538 w 229"/>
              <a:gd name="T1" fmla="*/ 0 h 475"/>
              <a:gd name="T2" fmla="*/ 361950 w 229"/>
              <a:gd name="T3" fmla="*/ 633412 h 475"/>
              <a:gd name="T4" fmla="*/ 0 w 229"/>
              <a:gd name="T5" fmla="*/ 633412 h 475"/>
              <a:gd name="T6" fmla="*/ 0 60000 65536"/>
              <a:gd name="T7" fmla="*/ 0 60000 65536"/>
              <a:gd name="T8" fmla="*/ 0 60000 65536"/>
              <a:gd name="T9" fmla="*/ 0 w 229"/>
              <a:gd name="T10" fmla="*/ 0 h 475"/>
              <a:gd name="T11" fmla="*/ 229 w 229"/>
              <a:gd name="T12" fmla="*/ 475 h 4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9" h="475">
                <a:moveTo>
                  <a:pt x="229" y="0"/>
                </a:moveTo>
                <a:lnTo>
                  <a:pt x="228" y="475"/>
                </a:lnTo>
                <a:lnTo>
                  <a:pt x="0" y="475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216"/>
          <p:cNvSpPr txBox="1">
            <a:spLocks noChangeArrowheads="1"/>
          </p:cNvSpPr>
          <p:nvPr/>
        </p:nvSpPr>
        <p:spPr bwMode="auto">
          <a:xfrm>
            <a:off x="4572000" y="1524000"/>
            <a:ext cx="1665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dirty="0">
                <a:latin typeface="Arial" charset="0"/>
              </a:rPr>
              <a:t>Card number is used for tracking purposes.</a:t>
            </a:r>
          </a:p>
        </p:txBody>
      </p:sp>
      <p:sp>
        <p:nvSpPr>
          <p:cNvPr id="39" name="Line 217"/>
          <p:cNvSpPr>
            <a:spLocks noChangeShapeType="1"/>
          </p:cNvSpPr>
          <p:nvPr/>
        </p:nvSpPr>
        <p:spPr bwMode="auto">
          <a:xfrm>
            <a:off x="5779279" y="1983512"/>
            <a:ext cx="549275" cy="4127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210"/>
          <p:cNvSpPr>
            <a:spLocks noChangeShapeType="1"/>
          </p:cNvSpPr>
          <p:nvPr/>
        </p:nvSpPr>
        <p:spPr bwMode="auto">
          <a:xfrm flipV="1">
            <a:off x="1891193" y="4310494"/>
            <a:ext cx="674567" cy="33304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211"/>
          <p:cNvSpPr txBox="1">
            <a:spLocks noChangeArrowheads="1"/>
          </p:cNvSpPr>
          <p:nvPr/>
        </p:nvSpPr>
        <p:spPr bwMode="auto">
          <a:xfrm>
            <a:off x="228600" y="4687669"/>
            <a:ext cx="1819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0" dirty="0" smtClean="0">
                <a:latin typeface="Arial" charset="0"/>
              </a:rPr>
              <a:t>Story Points reflects </a:t>
            </a:r>
            <a:r>
              <a:rPr lang="en-US" sz="1400" b="0" dirty="0">
                <a:latin typeface="Arial" charset="0"/>
              </a:rPr>
              <a:t>the </a:t>
            </a:r>
            <a:r>
              <a:rPr lang="en-US" sz="1400" b="0" dirty="0" smtClean="0">
                <a:latin typeface="Arial" charset="0"/>
              </a:rPr>
              <a:t>effort the card has relative to other cards</a:t>
            </a:r>
            <a:endParaRPr lang="en-US" sz="1400" b="0" dirty="0">
              <a:latin typeface="Arial" charset="0"/>
            </a:endParaRPr>
          </a:p>
        </p:txBody>
      </p:sp>
      <p:sp>
        <p:nvSpPr>
          <p:cNvPr id="42" name="Right Brace 41"/>
          <p:cNvSpPr/>
          <p:nvPr/>
        </p:nvSpPr>
        <p:spPr bwMode="auto">
          <a:xfrm rot="5400000">
            <a:off x="5043592" y="3351494"/>
            <a:ext cx="161929" cy="3258509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43" name="Text Box 211"/>
          <p:cNvSpPr txBox="1">
            <a:spLocks noChangeArrowheads="1"/>
          </p:cNvSpPr>
          <p:nvPr/>
        </p:nvSpPr>
        <p:spPr bwMode="auto">
          <a:xfrm>
            <a:off x="3733800" y="5133149"/>
            <a:ext cx="2743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 b="0" dirty="0" smtClean="0">
                <a:latin typeface="Arial" charset="0"/>
              </a:rPr>
              <a:t>Simple estimates for managing resourcing and calibrating estimates</a:t>
            </a:r>
            <a:endParaRPr lang="en-US" sz="1200" b="0" dirty="0">
              <a:latin typeface="Arial" charset="0"/>
            </a:endParaRPr>
          </a:p>
        </p:txBody>
      </p:sp>
      <p:sp>
        <p:nvSpPr>
          <p:cNvPr id="44" name="Text Box 95"/>
          <p:cNvSpPr txBox="1">
            <a:spLocks noChangeArrowheads="1"/>
          </p:cNvSpPr>
          <p:nvPr/>
        </p:nvSpPr>
        <p:spPr bwMode="auto">
          <a:xfrm>
            <a:off x="5334000" y="4114800"/>
            <a:ext cx="236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 dirty="0" smtClean="0">
                <a:latin typeface="Arial" charset="0"/>
              </a:rPr>
              <a:t>_____________ :Value Points</a:t>
            </a:r>
            <a:endParaRPr lang="en-US" sz="1200" b="0" dirty="0">
              <a:latin typeface="Arial" charset="0"/>
            </a:endParaRPr>
          </a:p>
        </p:txBody>
      </p:sp>
      <p:sp>
        <p:nvSpPr>
          <p:cNvPr id="45" name="Text Box 211"/>
          <p:cNvSpPr txBox="1">
            <a:spLocks noChangeArrowheads="1"/>
          </p:cNvSpPr>
          <p:nvPr/>
        </p:nvSpPr>
        <p:spPr bwMode="auto">
          <a:xfrm>
            <a:off x="7162800" y="5410200"/>
            <a:ext cx="1819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0" dirty="0" smtClean="0">
                <a:latin typeface="Arial" charset="0"/>
              </a:rPr>
              <a:t>Value Points reflects </a:t>
            </a:r>
            <a:r>
              <a:rPr lang="en-US" sz="1400" b="0" dirty="0">
                <a:latin typeface="Arial" charset="0"/>
              </a:rPr>
              <a:t>the </a:t>
            </a:r>
            <a:r>
              <a:rPr lang="en-US" sz="1400" b="0" dirty="0" smtClean="0">
                <a:latin typeface="Arial" charset="0"/>
              </a:rPr>
              <a:t>business value of the card relative to other cards</a:t>
            </a:r>
            <a:endParaRPr lang="en-US" sz="1400" b="0" dirty="0">
              <a:latin typeface="Arial" charset="0"/>
            </a:endParaRPr>
          </a:p>
        </p:txBody>
      </p:sp>
      <p:sp>
        <p:nvSpPr>
          <p:cNvPr id="46" name="Line 210"/>
          <p:cNvSpPr>
            <a:spLocks noChangeShapeType="1"/>
          </p:cNvSpPr>
          <p:nvPr/>
        </p:nvSpPr>
        <p:spPr bwMode="auto">
          <a:xfrm flipH="1" flipV="1">
            <a:off x="7467601" y="4343399"/>
            <a:ext cx="533400" cy="109504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Cards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Always agree with the team</a:t>
            </a:r>
            <a:br>
              <a:rPr lang="en-US" sz="2800" dirty="0" smtClean="0"/>
            </a:br>
            <a:r>
              <a:rPr lang="en-US" sz="2800" dirty="0" smtClean="0"/>
              <a:t>on ‘what is done’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testers ‘check’ cards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that </a:t>
            </a:r>
            <a:r>
              <a:rPr lang="en-US" sz="2800" dirty="0"/>
              <a:t>developers say are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completed </a:t>
            </a:r>
            <a:r>
              <a:rPr lang="en-US" sz="2800" dirty="0"/>
              <a:t>with a big red marker</a:t>
            </a:r>
          </a:p>
          <a:p>
            <a:r>
              <a:rPr lang="en-US" sz="2800" dirty="0" smtClean="0"/>
              <a:t>Show completed cards prominently</a:t>
            </a:r>
          </a:p>
          <a:p>
            <a:r>
              <a:rPr lang="en-US" sz="2800" dirty="0" smtClean="0"/>
              <a:t>Make completion of cards fun, </a:t>
            </a:r>
          </a:p>
          <a:p>
            <a:pPr lvl="1"/>
            <a:r>
              <a:rPr lang="en-US" sz="2400" dirty="0" smtClean="0"/>
              <a:t>ring bells when they’re completed, </a:t>
            </a:r>
          </a:p>
          <a:p>
            <a:pPr lvl="1"/>
            <a:r>
              <a:rPr lang="en-US" sz="2400" dirty="0" smtClean="0"/>
              <a:t>offer small tokens as rewards, </a:t>
            </a:r>
          </a:p>
          <a:p>
            <a:pPr lvl="1"/>
            <a:r>
              <a:rPr lang="en-US" sz="2400" dirty="0" smtClean="0"/>
              <a:t>offer ‘achievements’</a:t>
            </a:r>
          </a:p>
        </p:txBody>
      </p:sp>
      <p:pic>
        <p:nvPicPr>
          <p:cNvPr id="6" name="Picture 1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273395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600" y="63246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http://www.bryancampbell.com/WallofWonder.htm</a:t>
            </a:r>
            <a:endParaRPr lang="en-US" sz="1050" dirty="0"/>
          </a:p>
        </p:txBody>
      </p:sp>
      <p:pic>
        <p:nvPicPr>
          <p:cNvPr id="12290" name="Picture 2" descr="http://www.bryancampbell.com/sitebuilder/images/Project_Team-553x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"/>
            <a:ext cx="3438525" cy="2281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Points and Estimating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Try and break stories down into manageable chunks of functionality/value</a:t>
            </a:r>
          </a:p>
          <a:p>
            <a:pPr lvl="1"/>
            <a:r>
              <a:rPr lang="en-US" sz="2400" dirty="0" smtClean="0"/>
              <a:t>Manageable by one person</a:t>
            </a:r>
          </a:p>
          <a:p>
            <a:pPr lvl="1"/>
            <a:r>
              <a:rPr lang="en-US" sz="2400" dirty="0" smtClean="0"/>
              <a:t>Shouldn’t take more than one or two days to complete</a:t>
            </a:r>
          </a:p>
          <a:p>
            <a:r>
              <a:rPr lang="en-US" sz="2800" dirty="0" smtClean="0"/>
              <a:t>Pick one well understood story as a baseline and establish its point value</a:t>
            </a:r>
          </a:p>
          <a:p>
            <a:r>
              <a:rPr lang="en-US" sz="2800" dirty="0" smtClean="0"/>
              <a:t>Compare all other story cards to this one</a:t>
            </a:r>
          </a:p>
          <a:p>
            <a:r>
              <a:rPr lang="en-US" sz="2800" dirty="0" smtClean="0"/>
              <a:t>At the end of each iteration, calibrate points to effort recorded on cards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One aspect of agile estimating is the concept of “Relative Estimating”</a:t>
            </a:r>
          </a:p>
          <a:p>
            <a:r>
              <a:rPr lang="en-US" sz="2400" dirty="0" smtClean="0"/>
              <a:t>Which is easier to estimate:</a:t>
            </a:r>
            <a:endParaRPr lang="en-US" sz="2400" dirty="0"/>
          </a:p>
        </p:txBody>
      </p:sp>
      <p:pic>
        <p:nvPicPr>
          <p:cNvPr id="1026" name="Picture 2" descr="C:\Users\bcampbel\AppData\Local\Microsoft\Windows\Temporary Internet Files\Content.IE5\X0S4KCWS\MC90044175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71800"/>
            <a:ext cx="3200400" cy="32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6110" y="6172200"/>
            <a:ext cx="75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pic>
        <p:nvPicPr>
          <p:cNvPr id="7" name="Picture 2" descr="C:\Users\bcampbel\AppData\Local\Microsoft\Windows\Temporary Internet Files\Content.IE5\X0S4KCWS\MC90044175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962400"/>
            <a:ext cx="2209800" cy="2209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25815" y="6172200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</a:t>
            </a:r>
            <a:endParaRPr lang="en-US" dirty="0"/>
          </a:p>
        </p:txBody>
      </p:sp>
      <p:pic>
        <p:nvPicPr>
          <p:cNvPr id="9" name="Picture 2" descr="C:\Users\bcampbel\AppData\Local\Microsoft\Windows\Temporary Internet Files\Content.IE5\X0S4KCWS\MC90044175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953000"/>
            <a:ext cx="1219200" cy="1219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71400" y="6172200"/>
            <a:ext cx="73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616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Relative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2819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Absolute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2895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 oz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895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 oz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2895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 oz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Poker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One way to estimate story point effort is to use a game of planning poker</a:t>
            </a:r>
          </a:p>
          <a:p>
            <a:r>
              <a:rPr lang="en-US" sz="2400" dirty="0" smtClean="0"/>
              <a:t>Each member of the team receives a deck of numbered cards</a:t>
            </a:r>
          </a:p>
          <a:p>
            <a:r>
              <a:rPr lang="en-US" sz="2400" dirty="0" smtClean="0"/>
              <a:t>The product owner reads each</a:t>
            </a:r>
            <a:br>
              <a:rPr lang="en-US" sz="2400" dirty="0" smtClean="0"/>
            </a:br>
            <a:r>
              <a:rPr lang="en-US" sz="2400" dirty="0" smtClean="0"/>
              <a:t>story card and answers any questions</a:t>
            </a:r>
          </a:p>
          <a:p>
            <a:r>
              <a:rPr lang="en-US" sz="2400" dirty="0" smtClean="0"/>
              <a:t>Each team member estimates the effort</a:t>
            </a:r>
            <a:br>
              <a:rPr lang="en-US" sz="2400" dirty="0" smtClean="0"/>
            </a:br>
            <a:r>
              <a:rPr lang="en-US" sz="2400" dirty="0" smtClean="0"/>
              <a:t>using a relative estimate and everyone shows their hand at once</a:t>
            </a:r>
          </a:p>
          <a:p>
            <a:r>
              <a:rPr lang="en-US" sz="2400" dirty="0" smtClean="0"/>
              <a:t>Outliers (high or low) talk about why they made their estimate</a:t>
            </a:r>
          </a:p>
          <a:p>
            <a:r>
              <a:rPr lang="en-US" sz="2400" dirty="0" smtClean="0"/>
              <a:t>After the discussion team members re-estimate until convergence is achieved</a:t>
            </a:r>
            <a:br>
              <a:rPr lang="en-US" sz="2400" dirty="0" smtClean="0"/>
            </a:br>
            <a:endParaRPr lang="en-US" dirty="0"/>
          </a:p>
        </p:txBody>
      </p:sp>
      <p:pic>
        <p:nvPicPr>
          <p:cNvPr id="34818" name="Picture 2" descr="http://t2.gstatic.com/images?q=tbn:ANd9GcS_Rpn4e3K6Mkvzx2OCdg_7Zjyhumm1ZXdK5YPPmmDtaPQtdH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52400"/>
            <a:ext cx="1925053" cy="1219201"/>
          </a:xfrm>
          <a:prstGeom prst="rect">
            <a:avLst/>
          </a:prstGeom>
          <a:noFill/>
        </p:spPr>
      </p:pic>
      <p:sp>
        <p:nvSpPr>
          <p:cNvPr id="34822" name="AutoShape 6" descr="data:image/jpg;base64,/9j/4AAQSkZJRgABAQAAAQABAAD/2wCEAAkGBhQSEBUUERQUFRUWFyIZGRgXGRwdIBwfHB0fIR8jGCIfGy8kGSIvHx8iIDAkIyosLCwtIR8xODArNSYrLCkBCQoKBQUFDQUFDSkYEhgpKSkpKSkpKSkpKSkpKSkpKSkpKSkpKSkpKSkpKSkpKSkpKSkpKSkpKSkpKSkpKSkpKf/AABEIAHMAoAMBIgACEQEDEQH/xAAcAAABBQEBAQAAAAAAAAAAAAAFAAIEBgcDAQj/xABJEAACAQIDAwQLDQgCAgMAAAABAgMEEQASIQUGMRNBUdIHFBYiNFRhdJKTsxUyUlNicXJzgZGywdQjMzVCRJSx0UOiY6EIFyT/xAAUAQEAAAAAAAAAAAAAAAAAAAAA/8QAFBEBAAAAAAAAAAAAAAAAAAAAAP/aAAwDAQACEQMRAD8A0vebeVqYysZYYIoYkkd5I3kLGRnVVVVkSx7zy3zDhbWBu5vVLWs6RVEKyR2LRy0UsbgHgcrVWoPSPJ04bvtun7omppw/JvyNO6MRcBlkqCMw5xzY4bndj+aGrlq6x4uUePk1SAyZQpfOxLMcxJbm4D7rBZu1q3xil/tpP1eF2tW+MUv9tJ+rxO9zk+V6b9bC9zk+V6b9bACNpz1kEEkxlpnESNIVEEilggLEBu2TlJAtext0HELeDe14OWcyxRRxMIwDBJM8jGMSHKElW1lPCxsFJJA4Et6KRVoKoi/g8vFmP/G3ScVjeXc96/luRkVJoalZEzglGvTxqyvbWxB4j88AS3Y3llr42emqqc5TZlaklVlJFxmBqucag8Dgz2tW+MUv9tJ+rwC3D3CakEslSyNNKEVuRLKv7MEXJ0LuxYsxI59PLa/c5Plem/WwEHtat8Ypf7aT9XiPXVVXTqJJJKeRA6KyrC6Eh3VNGNQwBGa+qm9raccFvc5Plem/WwK3oplSlOW+ssPFif8Anj6TgA+3t9npzmeWJA8zQwxCnkmkcobEjLOt9ea2lwLknE3d/bM9bAJqaqpWQkg3pZAVYcQwNVcEYrO9PY+k2hyc9PIiTU1XKQJM2RhyubUrqDdeYa3OLB2P9we0KVklfPLJI0rlCwUFrCy63IAHE6nAGO1q3xil/tpP1eF2tW+MUv8AbSfq8Tvc5Plem/Wwvc5Plem/WwAyWqqYHi5aSCRJJBGQkTxkFgbEEzuDqOFvtxXNpb/vCIy8sYaVWkSGOllmdY1JGZytQulhqcoHHoxY9vQBe1rX8KTiSeZuk4odb2OJao0tbTGEyLT8kVmMigatldCmoYZjodOB44C7bIraiqhSeCqpHjcXVhTSfqtDfS2Jfa1b4xS/20n6vEHcrclKCiipyzOy3LMCygsxubAHQa2wc9zk+V6b9bAQe1q3xil/tpP1eGR1dRFURRzvDIsuYAxxtGVKjNreV8wIuOa2nHBH3OT5Xpv1sDdoxBaqjAvbNJxJP/Gek4DvT+Hz+bw/jqMFcCqfw+fzeH8dRgnI9gT0C+Ape8nZf2fRVBgld2kX3/JpmCeRjfj5BfFr2XtSOphSaBw8bi6sOcfl0W5sZH2D9lpVUW0JZwHeokKSEjiCmY/9nJ+wdAwS/wDjrVs2zJUJuI6ghfIGRCR95J+3AX/e3+H1Xm8ns2wzYX76r+tX2EWH72/w+q83k9m2GbC/fVf1q+wiwEfezfyk2cF7acqXvlVVLEgcToNAL8+CdRtqKOmNS7ZYhHyhJ+Da/DptzdOKn2aoC2xqjKt27wCwubcot/8AGB216o1QpqJY3lip6dKqrRBcuFQGKEA6EuwzEHmUdOA0LZtcJoUlUMqyKGAcWYAi4zDmNubA7e7wU/Ww+3jwG2B2ReWru0qikmpZinKIHKsGUeVeB49PA63wZ3u8FP1sPt48B13d95L5xL+M4K4Fbu+8l84l/GcFcBUNodlbZ8VStNy3KSs4S0QLgMSAAzDQan7MW/GJ9ljYEFNXbK7XiSPlKp3cqNWYyQG7HieJsOAvpjbMAG3l/pvOk/w2HbpeBQ/Q/M4bvL/TedJ/hsO3S8Ch+h+ZwEnbW2oqSB56h8kae+axPE2GgFzrpiqbF7M+zaqdYUldXc5VMiFQxPAA8xPNe2LnV0iSoUlRXRuKsAQdb6g6HXGO9myGOprKGhpVU1Ze91GsaG1r24Di/kC358BtGA21vC6P6UnszgyMBtreF0f0pPZnAdKfw+fzeH8dRgrgVT+Hz+bw/jqMFcBh1FR7R2K9bS01FLUxVBJp5I7kISCAXsDwBFwbar0HF+7E2577O2csc1hLIxkkAN8pIAAvz2UC9ue+LnjnUVCxozuwVVBZmJsAALkk8wtgBu9v8PqvN5PZthmwv31X9avsIsQtq7fp6vZtY9NNHMqwSAlDex5Imx+w4m7C/fVf1q+wiwE/ataYYJJAjyFFLBEF2YgaBfKTpit7tUE1HQS1EsTTVk155kS2ZnYd7Gt+AUWUdFji3YWAyvcCKqfaT1W0aKpWolBRZCFEUEYFwqDNmJNrX8vlJN63u8FP1sPt48EtobRjgiaWZ1jjQXZmNgObX7cAttbWhqaHlKeRJUM0QzIbi4njB1wBDd33kvnEv4zgrgVu77yXziX8ZwVwGY9l3YU9RWbKaCGSRYp2MhRbhAXgN26NFP3HGnYWIe1dsQ00fKVEiRJcLmc2FzwGAhby/wBN50n+Gw7dLwKH6H5nEXa1fHPHRywurxvUoVZTcEd9wxK3S8Ch+h+ZwHDffa9RTUUklHC08+ioigtYtpmIGpA42xj25NdW0MktRNsesqquUkvO5YGx5lHJHL5degaAWxv+FgGQSFlUkZSQCQea44YE7W8Lo/pSezOJG2d4aekVWqpo4QxspdrXIF9PsxEr5lepomQhlYuVINwQYiQQecWwD1BNdOFbKe14dbX/AOSo5sTe15Pjf+gxU9/K6GNpJKlkjip4UbMIld2MryDKubgP2Y0HOSSdMBt1u1q6SSJWeKaNQ5jlgguUbgylbqw1HA84wGi9ryfG/wDQYqfZL2DWT0VqaoKlH5Rwqm7IqtmUKv7wn4B0bhiZ3BL8aPUxdXC7gl+NHqYurgMt3H2BVLT1c9pKemWlnRoJFaO7NGSGAtZ9CO+PC1hoBjYtkKTNVgNlPLJzA/8ABH04C7V3UFPBJOrRuYUaQK8EeVsgLWNhfm4jUccQt8dpwo8ks9gRIkESRwRvJKzIrgXf6VhwAt0nAXnkH+NPor/rC5B/jT6K/wCsUDdOCn2gsnIyZXibLJG8FPmUnhqoKkGxsQeY9GD3cKvxq+oh6uABdlzYNXLBHJDK7xQ5zNEq3MobKAAgFn5/fe9vccMVrcPYNVFSSTSl44HaFEp3DKUdamPMcpFjz9/xa+vPjQu4VfjV9RD1ccKzd8UgScNHIUkjGVoIx7+RUuCoBUjNcEdGAL7DUlJcr5bVEt7AH+c9OCPIP8afRX/WM83o2pDHIXlF5ZZnjjihgiZmEWjM7SdAFyxIFrDmviZuxsyCug5WGS1mKOj08IZHXirjLocBd+Qf40+iv+sZb2Zd3atysytJPTiPk2p0UsWcsbHKosOI7/3wtbnxce4VfjV9RD1cLuFX41fUQ9XAVHcPY1TDTwtUM2SariaGJgVMahXupQ6R/MvG1+fF73XQmigyvlsltADrc9OIC7F7TmgkBjfPKIzeGNSM4OqsoBB0+0XGKntzbMESpLIpZ5iHZIKeC0YkcqhdpCNWIIuTqQx0GA0/kH+NPor/AKwuQf40+iv+sVLZO7UVREJY5RY3BDU8IZWUkMrDLoQQQcTO4VfjV9RD1cBnvZe3dq+2eWblaqnfIqQxoXysouzFbWTgeHvr2Ol8WfcfZFRTpRJVyGR2klkW+a6o0QygqfeW+CNFvbBvuFX41fUQ9XD6DZfalVEAY3EwdSeSRGXKM2hUC4NtQfIebUIm9+6SbSaqpnYpmggZXAvlZZKixI5xzEY47m9jftWd6ipkSaVo1hUIhVFRbW98xLNoNSea2LJT+Hz+bw/jqMFcBH9z4/gL9wwvc+P4C/cMULbnZqgppZUNLWOsLmOSURgIGBsdSf8AV8XbYW3IqynSop2zRyC4PA9BBHMQdDgIe9NKi0FUVVQe15eA/wDG2KzvFuQNpCdM/JyRVKSRtYkXEEejAEGx6QQRocWve3+H1Xm8ns2wzYX76r+tX2EWAE7l7gijM8s7rPPUMC7BMqgKCFCgknnNyTc8+LP7nx/AX7hiRjNto9nCCKomhWkq5TDIY2aNVIupIP8AN5OfAaD7nx/AX7hgTvTTqtKcqgXlh4D/AM8eJ2wNsCqpo51R4xIubI4sw1I74fZiLvd4KfrYfbx4Cr7U3JasKzwSiKop6icIWUspV2IINiCDzhgbjX7Dm5u48dDA6sVlkllaWR8gUFm4hF/lUWsBgju77yXziX8ZxPq6tIo2kkYKiKWZjwAAuSfswDfc+P4C/cML3Pj+Av3DGff/AHnTaSGmrBSl8gqTF+zv9/8A64+TGi09QroroQysAykcCCLgj7MAG3ggVe1soA//AFJwHkbFLrexw1bBTzwTLFIYkSQOpYMscmdbFWDKQRzHUW4Wvi8by/03nSf4bDt0vAofofmcAth7tR08IQ5ZGLM7uVAzO7FmIH8oudB/7PHE/wBz4/gL9wxSp+zTQCsjpYjJM0kix541GQMzBRqSL6niARgvvlv1Hs7kg0NRO82bIkKZictr3104jAHvc+P4C/cMDNpRBaqjCgAZpNB9WcC9yeybTbTd441kimjF2ilABtexIsdbHQ84uMFtreF0f0pPZnAdKfw+fzeH8dRgrgVT+Hz+bw/jqMFcBmnZh23XR008MFFnp3i/aVGbNlDXz/sxroNc3AcebBrsSQU6bJgWlkMqa3YjKc5JLAj+Wx0t0WxXtv7e25JHPTLsxP2mdFmEqlQjXANi3HKeJI15ubFk7F+5z7N2esErBpGYyPl4AtbQdNgBr03wBje3+H1Xm8ns2wzYX76r+tX2EWH72/w+q83k9m2GbC/fVf1q+wiwBnGIhdr7DFVU9r00sEs5mlszFwGPSCLDXjZrXxtVQzBGKAMwBygm1zbQE82uMl2/Pt+vp2o3oIYBJ3sk3KArl58ozkgG3yjbAaTuvvAldSRVMQIWRb2PFSDYg/MQRjlvd4KfrYfbx493P3cFBQw0ytm5NbFuF2JJY+TUn7Meb3eCn62H28eA67u+8l84l/Gcc98qWKTZ9SlRJyUTRMGk+CLcfLrzc/Dnx03d95L5xL+M4j787vNXbPnpkYK0i96TwuCCL+S4tgPn6TeCqOxI6OWIrQGfKKwRse8D5tF0ub6gki9ivG5x9G7uxxLSQLTtnhWJBG3wlCgKfuxkD7J2xJsldknZ6rYhO2DKmXIHzA2vx8o+6+Na3T2H2nRQU2bMYowpbpPE28lybYBm8v8ATedJ/hsO3S8Ch+h+Zw3eX+m86T/DYdul4FD9D8zgMv7KezYoNq7GWGNI1NTmIRQLkzREk24nGpbyV88NOZKWn7ZlBAEecJcE6m5HNxxS+yXutU1W0tlywRF44JQ0rAqMo5SM3N2BOik6X4YO74bc2jTyx9pUS1UJU5/2gVg19LXPC3kPHmtqFE7FMol21Wz1t4a9gR2tlKhV725BJ742A+y7a3007a3hdH9KT2ZxRNyt0q+ba77V2jGlOchVIVIJ1XKL2J0C9JuTzDF72t4XR/Sk9mcB0p/D5/N4fx1GCuAbSqK6YGTITTw2NwDpJUXtca8Rf5x04l3XxlvSj6mAI441lWkUbySHKiKWY9AUXJ08gxEuvjLelH1MVTskbvvV0gEFWwaKTlbBlu4VW71LW7430zaX49OAIVe9VNXbMrHpJRKqwyKxAYWPJE/zAHgcE9hfvqv61fYRYxzdHdedIaqqmJplWmnjFO5AzF0JDIFsDe4BuL5hYcwXW9nSKJqtTJybcqh4qDbkYx/MDpofuwFhwsDrr4y3pR9TCuvjLelH1MB12vteKlheed8kaC7NYm2tuAFzqebAHaW34KzZ/LU0gkjM0QzAEaieMHiAcV7sq7uyVEUUsFQ0na+ctCpUtLnCjKoACngb5gdCbDmNd3J3Ymgp3mnYx8q0ES0zHVSlRHfKAbZTYkaX1OvEsGsbu+8l84l/GcFcV/Y8q5ZV5XIVqJbgFb6uSL5geYg/bifdfGW9KPqYAjgdt7eGCii5aqkEceYLmIJ1PDQAnCuvjLelH1MZn2Wt1ppmWoglaoCx8kacFSWLMTdhouUXF9M2g1HFQvNftWOpho5oGzxyVKFWsRcd9zEXH24m7peBQ/Q/M4z3cXYElPFE00hLVFXE6wse/jCq9wwBsLD4IGgFwOAu27UimjhHLZCqlSAU4hiDe4JBB0wFjwsDrr4y3pR9TCuvjLelH1MBx3j3tpaBFerlESubKSGNyBf+UHmxwrKlZKihkQ5kfOynpBiJB+7GY9lPdWoNUamFnq1kCLyKlTlyC5Zri3N3tl4nW/BrLuLsN6QUkUs3KyNJNMbm7KrRgWfvjYgkA20uefiQvtbs6KW3KxxyW4Z1DW+a40xF7mqXxWn9UnVx5hYD3uapfFaf1SdXC7mqXxWn9UnVx5hYB8O79MrBlp4FYG4IiQEHyEDTHat2VDKQZYopCBYF0VrfNcYWFgI/c1S+K0/qk6uF3NUvitP6pOrjzCwC7mqTxWn9UnVx1pth08bBo4IUYcGWNQR8xAvj3CwHtXsaCRs0sELt8J41Y/eRjj3NUvitP6pOrjzCwHvc1S+K0/qk6uPO5qk8Vp/VJ1cLCwEij2PBE2aKGKNrWuiKpt84GGVGwqd2LPTwMx4s0aEn5yRrhYWA59zVL4rT+qTq4Xc1S+K0/qk6uPMLALuapPFaf1SdXEqi2XDETyUUcd+ORFW/z2GuFhYD/9k="/>
          <p:cNvSpPr>
            <a:spLocks noChangeAspect="1" noChangeArrowheads="1"/>
          </p:cNvSpPr>
          <p:nvPr/>
        </p:nvSpPr>
        <p:spPr bwMode="auto">
          <a:xfrm>
            <a:off x="63500" y="-534988"/>
            <a:ext cx="15240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AutoShape 8" descr="data:image/jpg;base64,/9j/4AAQSkZJRgABAQAAAQABAAD/2wCEAAkGBhQSEBUUERQUFRUWFyIZGRgXGRwdIBwfHB0fIR8jGCIfGy8kGSIvHx8iIDAkIyosLCwtIR8xODArNSYrLCkBCQoKBQUFDQUFDSkYEhgpKSkpKSkpKSkpKSkpKSkpKSkpKSkpKSkpKSkpKSkpKSkpKSkpKSkpKSkpKSkpKSkpKf/AABEIAHMAoAMBIgACEQEDEQH/xAAcAAABBQEBAQAAAAAAAAAAAAAFAAIEBgcDAQj/xABJEAACAQIDAwQLDQgCAgMAAAABAgMEEQASIQUGMRNBUdIHFBYiNFRhdJKTsxUyUlNicXJzgZGywdQjMzVCRJSx0UOiY6EIFyT/xAAUAQEAAAAAAAAAAAAAAAAAAAAA/8QAFBEBAAAAAAAAAAAAAAAAAAAAAP/aAAwDAQACEQMRAD8A0vebeVqYysZYYIoYkkd5I3kLGRnVVVVkSx7zy3zDhbWBu5vVLWs6RVEKyR2LRy0UsbgHgcrVWoPSPJ04bvtun7omppw/JvyNO6MRcBlkqCMw5xzY4bndj+aGrlq6x4uUePk1SAyZQpfOxLMcxJbm4D7rBZu1q3xil/tpP1eF2tW+MUv9tJ+rxO9zk+V6b9bC9zk+V6b9bACNpz1kEEkxlpnESNIVEEilggLEBu2TlJAtext0HELeDe14OWcyxRRxMIwDBJM8jGMSHKElW1lPCxsFJJA4Et6KRVoKoi/g8vFmP/G3ScVjeXc96/luRkVJoalZEzglGvTxqyvbWxB4j88AS3Y3llr42emqqc5TZlaklVlJFxmBqucag8Dgz2tW+MUv9tJ+rwC3D3CakEslSyNNKEVuRLKv7MEXJ0LuxYsxI59PLa/c5Plem/WwEHtat8Ypf7aT9XiPXVVXTqJJJKeRA6KyrC6Eh3VNGNQwBGa+qm9raccFvc5Plem/WwK3oplSlOW+ssPFif8Anj6TgA+3t9npzmeWJA8zQwxCnkmkcobEjLOt9ea2lwLknE3d/bM9bAJqaqpWQkg3pZAVYcQwNVcEYrO9PY+k2hyc9PIiTU1XKQJM2RhyubUrqDdeYa3OLB2P9we0KVklfPLJI0rlCwUFrCy63IAHE6nAGO1q3xil/tpP1eF2tW+MUv8AbSfq8Tvc5Plem/Wwvc5Plem/WwAyWqqYHi5aSCRJJBGQkTxkFgbEEzuDqOFvtxXNpb/vCIy8sYaVWkSGOllmdY1JGZytQulhqcoHHoxY9vQBe1rX8KTiSeZuk4odb2OJao0tbTGEyLT8kVmMigatldCmoYZjodOB44C7bIraiqhSeCqpHjcXVhTSfqtDfS2Jfa1b4xS/20n6vEHcrclKCiipyzOy3LMCygsxubAHQa2wc9zk+V6b9bAQe1q3xil/tpP1eGR1dRFURRzvDIsuYAxxtGVKjNreV8wIuOa2nHBH3OT5Xpv1sDdoxBaqjAvbNJxJP/Gek4DvT+Hz+bw/jqMFcCqfw+fzeH8dRgnI9gT0C+Ape8nZf2fRVBgld2kX3/JpmCeRjfj5BfFr2XtSOphSaBw8bi6sOcfl0W5sZH2D9lpVUW0JZwHeokKSEjiCmY/9nJ+wdAwS/wDjrVs2zJUJuI6ghfIGRCR95J+3AX/e3+H1Xm8ns2wzYX76r+tX2EWH72/w+q83k9m2GbC/fVf1q+wiwEfezfyk2cF7acqXvlVVLEgcToNAL8+CdRtqKOmNS7ZYhHyhJ+Da/DptzdOKn2aoC2xqjKt27wCwubcot/8AGB216o1QpqJY3lip6dKqrRBcuFQGKEA6EuwzEHmUdOA0LZtcJoUlUMqyKGAcWYAi4zDmNubA7e7wU/Ww+3jwG2B2ReWru0qikmpZinKIHKsGUeVeB49PA63wZ3u8FP1sPt48B13d95L5xL+M4K4Fbu+8l84l/GcFcBUNodlbZ8VStNy3KSs4S0QLgMSAAzDQan7MW/GJ9ljYEFNXbK7XiSPlKp3cqNWYyQG7HieJsOAvpjbMAG3l/pvOk/w2HbpeBQ/Q/M4bvL/TedJ/hsO3S8Ch+h+ZwEnbW2oqSB56h8kae+axPE2GgFzrpiqbF7M+zaqdYUldXc5VMiFQxPAA8xPNe2LnV0iSoUlRXRuKsAQdb6g6HXGO9myGOprKGhpVU1Ze91GsaG1r24Di/kC358BtGA21vC6P6UnszgyMBtreF0f0pPZnAdKfw+fzeH8dRgrgVT+Hz+bw/jqMFcBh1FR7R2K9bS01FLUxVBJp5I7kISCAXsDwBFwbar0HF+7E2577O2csc1hLIxkkAN8pIAAvz2UC9ue+LnjnUVCxozuwVVBZmJsAALkk8wtgBu9v8PqvN5PZthmwv31X9avsIsQtq7fp6vZtY9NNHMqwSAlDex5Imx+w4m7C/fVf1q+wiwE/ataYYJJAjyFFLBEF2YgaBfKTpit7tUE1HQS1EsTTVk155kS2ZnYd7Gt+AUWUdFji3YWAyvcCKqfaT1W0aKpWolBRZCFEUEYFwqDNmJNrX8vlJN63u8FP1sPt48EtobRjgiaWZ1jjQXZmNgObX7cAttbWhqaHlKeRJUM0QzIbi4njB1wBDd33kvnEv4zgrgVu77yXziX8ZwVwGY9l3YU9RWbKaCGSRYp2MhRbhAXgN26NFP3HGnYWIe1dsQ00fKVEiRJcLmc2FzwGAhby/wBN50n+Gw7dLwKH6H5nEXa1fHPHRywurxvUoVZTcEd9wxK3S8Ch+h+ZwHDffa9RTUUklHC08+ioigtYtpmIGpA42xj25NdW0MktRNsesqquUkvO5YGx5lHJHL5degaAWxv+FgGQSFlUkZSQCQea44YE7W8Lo/pSezOJG2d4aekVWqpo4QxspdrXIF9PsxEr5lepomQhlYuVINwQYiQQecWwD1BNdOFbKe14dbX/AOSo5sTe15Pjf+gxU9/K6GNpJKlkjip4UbMIld2MryDKubgP2Y0HOSSdMBt1u1q6SSJWeKaNQ5jlgguUbgylbqw1HA84wGi9ryfG/wDQYqfZL2DWT0VqaoKlH5Rwqm7IqtmUKv7wn4B0bhiZ3BL8aPUxdXC7gl+NHqYurgMt3H2BVLT1c9pKemWlnRoJFaO7NGSGAtZ9CO+PC1hoBjYtkKTNVgNlPLJzA/8ABH04C7V3UFPBJOrRuYUaQK8EeVsgLWNhfm4jUccQt8dpwo8ks9gRIkESRwRvJKzIrgXf6VhwAt0nAXnkH+NPor/rC5B/jT6K/wCsUDdOCn2gsnIyZXibLJG8FPmUnhqoKkGxsQeY9GD3cKvxq+oh6uABdlzYNXLBHJDK7xQ5zNEq3MobKAAgFn5/fe9vccMVrcPYNVFSSTSl44HaFEp3DKUdamPMcpFjz9/xa+vPjQu4VfjV9RD1ccKzd8UgScNHIUkjGVoIx7+RUuCoBUjNcEdGAL7DUlJcr5bVEt7AH+c9OCPIP8afRX/WM83o2pDHIXlF5ZZnjjihgiZmEWjM7SdAFyxIFrDmviZuxsyCug5WGS1mKOj08IZHXirjLocBd+Qf40+iv+sZb2Zd3atysytJPTiPk2p0UsWcsbHKosOI7/3wtbnxce4VfjV9RD1cLuFX41fUQ9XAVHcPY1TDTwtUM2SariaGJgVMahXupQ6R/MvG1+fF73XQmigyvlsltADrc9OIC7F7TmgkBjfPKIzeGNSM4OqsoBB0+0XGKntzbMESpLIpZ5iHZIKeC0YkcqhdpCNWIIuTqQx0GA0/kH+NPor/AKwuQf40+iv+sVLZO7UVREJY5RY3BDU8IZWUkMrDLoQQQcTO4VfjV9RD1cBnvZe3dq+2eWblaqnfIqQxoXysouzFbWTgeHvr2Ol8WfcfZFRTpRJVyGR2klkW+a6o0QygqfeW+CNFvbBvuFX41fUQ9XD6DZfalVEAY3EwdSeSRGXKM2hUC4NtQfIebUIm9+6SbSaqpnYpmggZXAvlZZKixI5xzEY47m9jftWd6ipkSaVo1hUIhVFRbW98xLNoNSea2LJT+Hz+bw/jqMFcBH9z4/gL9wwvc+P4C/cMULbnZqgppZUNLWOsLmOSURgIGBsdSf8AV8XbYW3IqynSop2zRyC4PA9BBHMQdDgIe9NKi0FUVVQe15eA/wDG2KzvFuQNpCdM/JyRVKSRtYkXEEejAEGx6QQRocWve3+H1Xm8ns2wzYX76r+tX2EWAE7l7gijM8s7rPPUMC7BMqgKCFCgknnNyTc8+LP7nx/AX7hiRjNto9nCCKomhWkq5TDIY2aNVIupIP8AN5OfAaD7nx/AX7hgTvTTqtKcqgXlh4D/AM8eJ2wNsCqpo51R4xIubI4sw1I74fZiLvd4KfrYfbx4Cr7U3JasKzwSiKop6icIWUspV2IINiCDzhgbjX7Dm5u48dDA6sVlkllaWR8gUFm4hF/lUWsBgju77yXziX8ZxPq6tIo2kkYKiKWZjwAAuSfswDfc+P4C/cML3Pj+Av3DGff/AHnTaSGmrBSl8gqTF+zv9/8A64+TGi09QroroQysAykcCCLgj7MAG3ggVe1soA//AFJwHkbFLrexw1bBTzwTLFIYkSQOpYMscmdbFWDKQRzHUW4Wvi8by/03nSf4bDt0vAofofmcAth7tR08IQ5ZGLM7uVAzO7FmIH8oudB/7PHE/wBz4/gL9wxSp+zTQCsjpYjJM0kix541GQMzBRqSL6niARgvvlv1Hs7kg0NRO82bIkKZictr3104jAHvc+P4C/cMDNpRBaqjCgAZpNB9WcC9yeybTbTd441kimjF2ilABtexIsdbHQ84uMFtreF0f0pPZnAdKfw+fzeH8dRgrgVT+Hz+bw/jqMFcBmnZh23XR008MFFnp3i/aVGbNlDXz/sxroNc3AcebBrsSQU6bJgWlkMqa3YjKc5JLAj+Wx0t0WxXtv7e25JHPTLsxP2mdFmEqlQjXANi3HKeJI15ubFk7F+5z7N2esErBpGYyPl4AtbQdNgBr03wBje3+H1Xm8ns2wzYX76r+tX2EWH72/w+q83k9m2GbC/fVf1q+wiwBnGIhdr7DFVU9r00sEs5mlszFwGPSCLDXjZrXxtVQzBGKAMwBygm1zbQE82uMl2/Pt+vp2o3oIYBJ3sk3KArl58ozkgG3yjbAaTuvvAldSRVMQIWRb2PFSDYg/MQRjlvd4KfrYfbx493P3cFBQw0ytm5NbFuF2JJY+TUn7Meb3eCn62H28eA67u+8l84l/Gcc98qWKTZ9SlRJyUTRMGk+CLcfLrzc/Dnx03d95L5xL+M4j787vNXbPnpkYK0i96TwuCCL+S4tgPn6TeCqOxI6OWIrQGfKKwRse8D5tF0ub6gki9ivG5x9G7uxxLSQLTtnhWJBG3wlCgKfuxkD7J2xJsldknZ6rYhO2DKmXIHzA2vx8o+6+Na3T2H2nRQU2bMYowpbpPE28lybYBm8v8ATedJ/hsO3S8Ch+h+Zw3eX+m86T/DYdul4FD9D8zgMv7KezYoNq7GWGNI1NTmIRQLkzREk24nGpbyV88NOZKWn7ZlBAEecJcE6m5HNxxS+yXutU1W0tlywRF44JQ0rAqMo5SM3N2BOik6X4YO74bc2jTyx9pUS1UJU5/2gVg19LXPC3kPHmtqFE7FMol21Wz1t4a9gR2tlKhV725BJ742A+y7a3007a3hdH9KT2ZxRNyt0q+ba77V2jGlOchVIVIJ1XKL2J0C9JuTzDF72t4XR/Sk9mcB0p/D5/N4fx1GCuAbSqK6YGTITTw2NwDpJUXtca8Rf5x04l3XxlvSj6mAI441lWkUbySHKiKWY9AUXJ08gxEuvjLelH1MVTskbvvV0gEFWwaKTlbBlu4VW71LW7430zaX49OAIVe9VNXbMrHpJRKqwyKxAYWPJE/zAHgcE9hfvqv61fYRYxzdHdedIaqqmJplWmnjFO5AzF0JDIFsDe4BuL5hYcwXW9nSKJqtTJybcqh4qDbkYx/MDpofuwFhwsDrr4y3pR9TCuvjLelH1MB12vteKlheed8kaC7NYm2tuAFzqebAHaW34KzZ/LU0gkjM0QzAEaieMHiAcV7sq7uyVEUUsFQ0na+ctCpUtLnCjKoACngb5gdCbDmNd3J3Ymgp3mnYx8q0ES0zHVSlRHfKAbZTYkaX1OvEsGsbu+8l84l/GcFcV/Y8q5ZV5XIVqJbgFb6uSL5geYg/bifdfGW9KPqYAjgdt7eGCii5aqkEceYLmIJ1PDQAnCuvjLelH1MZn2Wt1ppmWoglaoCx8kacFSWLMTdhouUXF9M2g1HFQvNftWOpho5oGzxyVKFWsRcd9zEXH24m7peBQ/Q/M4z3cXYElPFE00hLVFXE6wse/jCq9wwBsLD4IGgFwOAu27UimjhHLZCqlSAU4hiDe4JBB0wFjwsDrr4y3pR9TCuvjLelH1MBx3j3tpaBFerlESubKSGNyBf+UHmxwrKlZKihkQ5kfOynpBiJB+7GY9lPdWoNUamFnq1kCLyKlTlyC5Zri3N3tl4nW/BrLuLsN6QUkUs3KyNJNMbm7KrRgWfvjYgkA20uefiQvtbs6KW3KxxyW4Z1DW+a40xF7mqXxWn9UnVx5hYD3uapfFaf1SdXC7mqXxWn9UnVx5hYB8O79MrBlp4FYG4IiQEHyEDTHat2VDKQZYopCBYF0VrfNcYWFgI/c1S+K0/qk6uF3NUvitP6pOrjzCwC7mqTxWn9UnVx1pth08bBo4IUYcGWNQR8xAvj3CwHtXsaCRs0sELt8J41Y/eRjj3NUvitP6pOrjzCwHvc1S+K0/qk6uPO5qk8Vp/VJ1cLCwEij2PBE2aKGKNrWuiKpt84GGVGwqd2LPTwMx4s0aEn5yRrhYWA59zVL4rT+qTq4Xc1S+K0/qk6uPMLALuapPFaf1SdXEqi2XDETyUUcd+ORFW/z2GuFhYD/9k="/>
          <p:cNvSpPr>
            <a:spLocks noChangeAspect="1" noChangeArrowheads="1"/>
          </p:cNvSpPr>
          <p:nvPr/>
        </p:nvSpPr>
        <p:spPr bwMode="auto">
          <a:xfrm>
            <a:off x="63500" y="-534988"/>
            <a:ext cx="15240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AutoShape 10" descr="data:image/jpg;base64,/9j/4AAQSkZJRgABAQAAAQABAAD/2wCEAAkGBhQSEBUUERQUFRUWFyIZGRgXGRwdIBwfHB0fIR8jGCIfGy8kGSIvHx8iIDAkIyosLCwtIR8xODArNSYrLCkBCQoKBQUFDQUFDSkYEhgpKSkpKSkpKSkpKSkpKSkpKSkpKSkpKSkpKSkpKSkpKSkpKSkpKSkpKSkpKSkpKSkpKf/AABEIAHMAoAMBIgACEQEDEQH/xAAcAAABBQEBAQAAAAAAAAAAAAAFAAIEBgcDAQj/xABJEAACAQIDAwQLDQgCAgMAAAABAgMEEQASIQUGMRNBUdIHFBYiNFRhdJKTsxUyUlNicXJzgZGywdQjMzVCRJSx0UOiY6EIFyT/xAAUAQEAAAAAAAAAAAAAAAAAAAAA/8QAFBEBAAAAAAAAAAAAAAAAAAAAAP/aAAwDAQACEQMRAD8A0vebeVqYysZYYIoYkkd5I3kLGRnVVVVkSx7zy3zDhbWBu5vVLWs6RVEKyR2LRy0UsbgHgcrVWoPSPJ04bvtun7omppw/JvyNO6MRcBlkqCMw5xzY4bndj+aGrlq6x4uUePk1SAyZQpfOxLMcxJbm4D7rBZu1q3xil/tpP1eF2tW+MUv9tJ+rxO9zk+V6b9bC9zk+V6b9bACNpz1kEEkxlpnESNIVEEilggLEBu2TlJAtext0HELeDe14OWcyxRRxMIwDBJM8jGMSHKElW1lPCxsFJJA4Et6KRVoKoi/g8vFmP/G3ScVjeXc96/luRkVJoalZEzglGvTxqyvbWxB4j88AS3Y3llr42emqqc5TZlaklVlJFxmBqucag8Dgz2tW+MUv9tJ+rwC3D3CakEslSyNNKEVuRLKv7MEXJ0LuxYsxI59PLa/c5Plem/WwEHtat8Ypf7aT9XiPXVVXTqJJJKeRA6KyrC6Eh3VNGNQwBGa+qm9raccFvc5Plem/WwK3oplSlOW+ssPFif8Anj6TgA+3t9npzmeWJA8zQwxCnkmkcobEjLOt9ea2lwLknE3d/bM9bAJqaqpWQkg3pZAVYcQwNVcEYrO9PY+k2hyc9PIiTU1XKQJM2RhyubUrqDdeYa3OLB2P9we0KVklfPLJI0rlCwUFrCy63IAHE6nAGO1q3xil/tpP1eF2tW+MUv8AbSfq8Tvc5Plem/Wwvc5Plem/WwAyWqqYHi5aSCRJJBGQkTxkFgbEEzuDqOFvtxXNpb/vCIy8sYaVWkSGOllmdY1JGZytQulhqcoHHoxY9vQBe1rX8KTiSeZuk4odb2OJao0tbTGEyLT8kVmMigatldCmoYZjodOB44C7bIraiqhSeCqpHjcXVhTSfqtDfS2Jfa1b4xS/20n6vEHcrclKCiipyzOy3LMCygsxubAHQa2wc9zk+V6b9bAQe1q3xil/tpP1eGR1dRFURRzvDIsuYAxxtGVKjNreV8wIuOa2nHBH3OT5Xpv1sDdoxBaqjAvbNJxJP/Gek4DvT+Hz+bw/jqMFcCqfw+fzeH8dRgnI9gT0C+Ape8nZf2fRVBgld2kX3/JpmCeRjfj5BfFr2XtSOphSaBw8bi6sOcfl0W5sZH2D9lpVUW0JZwHeokKSEjiCmY/9nJ+wdAwS/wDjrVs2zJUJuI6ghfIGRCR95J+3AX/e3+H1Xm8ns2wzYX76r+tX2EWH72/w+q83k9m2GbC/fVf1q+wiwEfezfyk2cF7acqXvlVVLEgcToNAL8+CdRtqKOmNS7ZYhHyhJ+Da/DptzdOKn2aoC2xqjKt27wCwubcot/8AGB216o1QpqJY3lip6dKqrRBcuFQGKEA6EuwzEHmUdOA0LZtcJoUlUMqyKGAcWYAi4zDmNubA7e7wU/Ww+3jwG2B2ReWru0qikmpZinKIHKsGUeVeB49PA63wZ3u8FP1sPt48B13d95L5xL+M4K4Fbu+8l84l/GcFcBUNodlbZ8VStNy3KSs4S0QLgMSAAzDQan7MW/GJ9ljYEFNXbK7XiSPlKp3cqNWYyQG7HieJsOAvpjbMAG3l/pvOk/w2HbpeBQ/Q/M4bvL/TedJ/hsO3S8Ch+h+ZwEnbW2oqSB56h8kae+axPE2GgFzrpiqbF7M+zaqdYUldXc5VMiFQxPAA8xPNe2LnV0iSoUlRXRuKsAQdb6g6HXGO9myGOprKGhpVU1Ze91GsaG1r24Di/kC358BtGA21vC6P6UnszgyMBtreF0f0pPZnAdKfw+fzeH8dRgrgVT+Hz+bw/jqMFcBh1FR7R2K9bS01FLUxVBJp5I7kISCAXsDwBFwbar0HF+7E2577O2csc1hLIxkkAN8pIAAvz2UC9ue+LnjnUVCxozuwVVBZmJsAALkk8wtgBu9v8PqvN5PZthmwv31X9avsIsQtq7fp6vZtY9NNHMqwSAlDex5Imx+w4m7C/fVf1q+wiwE/ataYYJJAjyFFLBEF2YgaBfKTpit7tUE1HQS1EsTTVk155kS2ZnYd7Gt+AUWUdFji3YWAyvcCKqfaT1W0aKpWolBRZCFEUEYFwqDNmJNrX8vlJN63u8FP1sPt48EtobRjgiaWZ1jjQXZmNgObX7cAttbWhqaHlKeRJUM0QzIbi4njB1wBDd33kvnEv4zgrgVu77yXziX8ZwVwGY9l3YU9RWbKaCGSRYp2MhRbhAXgN26NFP3HGnYWIe1dsQ00fKVEiRJcLmc2FzwGAhby/wBN50n+Gw7dLwKH6H5nEXa1fHPHRywurxvUoVZTcEd9wxK3S8Ch+h+ZwHDffa9RTUUklHC08+ioigtYtpmIGpA42xj25NdW0MktRNsesqquUkvO5YGx5lHJHL5degaAWxv+FgGQSFlUkZSQCQea44YE7W8Lo/pSezOJG2d4aekVWqpo4QxspdrXIF9PsxEr5lepomQhlYuVINwQYiQQecWwD1BNdOFbKe14dbX/AOSo5sTe15Pjf+gxU9/K6GNpJKlkjip4UbMIld2MryDKubgP2Y0HOSSdMBt1u1q6SSJWeKaNQ5jlgguUbgylbqw1HA84wGi9ryfG/wDQYqfZL2DWT0VqaoKlH5Rwqm7IqtmUKv7wn4B0bhiZ3BL8aPUxdXC7gl+NHqYurgMt3H2BVLT1c9pKemWlnRoJFaO7NGSGAtZ9CO+PC1hoBjYtkKTNVgNlPLJzA/8ABH04C7V3UFPBJOrRuYUaQK8EeVsgLWNhfm4jUccQt8dpwo8ks9gRIkESRwRvJKzIrgXf6VhwAt0nAXnkH+NPor/rC5B/jT6K/wCsUDdOCn2gsnIyZXibLJG8FPmUnhqoKkGxsQeY9GD3cKvxq+oh6uABdlzYNXLBHJDK7xQ5zNEq3MobKAAgFn5/fe9vccMVrcPYNVFSSTSl44HaFEp3DKUdamPMcpFjz9/xa+vPjQu4VfjV9RD1ccKzd8UgScNHIUkjGVoIx7+RUuCoBUjNcEdGAL7DUlJcr5bVEt7AH+c9OCPIP8afRX/WM83o2pDHIXlF5ZZnjjihgiZmEWjM7SdAFyxIFrDmviZuxsyCug5WGS1mKOj08IZHXirjLocBd+Qf40+iv+sZb2Zd3atysytJPTiPk2p0UsWcsbHKosOI7/3wtbnxce4VfjV9RD1cLuFX41fUQ9XAVHcPY1TDTwtUM2SariaGJgVMahXupQ6R/MvG1+fF73XQmigyvlsltADrc9OIC7F7TmgkBjfPKIzeGNSM4OqsoBB0+0XGKntzbMESpLIpZ5iHZIKeC0YkcqhdpCNWIIuTqQx0GA0/kH+NPor/AKwuQf40+iv+sVLZO7UVREJY5RY3BDU8IZWUkMrDLoQQQcTO4VfjV9RD1cBnvZe3dq+2eWblaqnfIqQxoXysouzFbWTgeHvr2Ol8WfcfZFRTpRJVyGR2klkW+a6o0QygqfeW+CNFvbBvuFX41fUQ9XD6DZfalVEAY3EwdSeSRGXKM2hUC4NtQfIebUIm9+6SbSaqpnYpmggZXAvlZZKixI5xzEY47m9jftWd6ipkSaVo1hUIhVFRbW98xLNoNSea2LJT+Hz+bw/jqMFcBH9z4/gL9wwvc+P4C/cMULbnZqgppZUNLWOsLmOSURgIGBsdSf8AV8XbYW3IqynSop2zRyC4PA9BBHMQdDgIe9NKi0FUVVQe15eA/wDG2KzvFuQNpCdM/JyRVKSRtYkXEEejAEGx6QQRocWve3+H1Xm8ns2wzYX76r+tX2EWAE7l7gijM8s7rPPUMC7BMqgKCFCgknnNyTc8+LP7nx/AX7hiRjNto9nCCKomhWkq5TDIY2aNVIupIP8AN5OfAaD7nx/AX7hgTvTTqtKcqgXlh4D/AM8eJ2wNsCqpo51R4xIubI4sw1I74fZiLvd4KfrYfbx4Cr7U3JasKzwSiKop6icIWUspV2IINiCDzhgbjX7Dm5u48dDA6sVlkllaWR8gUFm4hF/lUWsBgju77yXziX8ZxPq6tIo2kkYKiKWZjwAAuSfswDfc+P4C/cML3Pj+Av3DGff/AHnTaSGmrBSl8gqTF+zv9/8A64+TGi09QroroQysAykcCCLgj7MAG3ggVe1soA//AFJwHkbFLrexw1bBTzwTLFIYkSQOpYMscmdbFWDKQRzHUW4Wvi8by/03nSf4bDt0vAofofmcAth7tR08IQ5ZGLM7uVAzO7FmIH8oudB/7PHE/wBz4/gL9wxSp+zTQCsjpYjJM0kix541GQMzBRqSL6niARgvvlv1Hs7kg0NRO82bIkKZictr3104jAHvc+P4C/cMDNpRBaqjCgAZpNB9WcC9yeybTbTd441kimjF2ilABtexIsdbHQ84uMFtreF0f0pPZnAdKfw+fzeH8dRgrgVT+Hz+bw/jqMFcBmnZh23XR008MFFnp3i/aVGbNlDXz/sxroNc3AcebBrsSQU6bJgWlkMqa3YjKc5JLAj+Wx0t0WxXtv7e25JHPTLsxP2mdFmEqlQjXANi3HKeJI15ubFk7F+5z7N2esErBpGYyPl4AtbQdNgBr03wBje3+H1Xm8ns2wzYX76r+tX2EWH72/w+q83k9m2GbC/fVf1q+wiwBnGIhdr7DFVU9r00sEs5mlszFwGPSCLDXjZrXxtVQzBGKAMwBygm1zbQE82uMl2/Pt+vp2o3oIYBJ3sk3KArl58ozkgG3yjbAaTuvvAldSRVMQIWRb2PFSDYg/MQRjlvd4KfrYfbx493P3cFBQw0ytm5NbFuF2JJY+TUn7Meb3eCn62H28eA67u+8l84l/Gcc98qWKTZ9SlRJyUTRMGk+CLcfLrzc/Dnx03d95L5xL+M4j787vNXbPnpkYK0i96TwuCCL+S4tgPn6TeCqOxI6OWIrQGfKKwRse8D5tF0ub6gki9ivG5x9G7uxxLSQLTtnhWJBG3wlCgKfuxkD7J2xJsldknZ6rYhO2DKmXIHzA2vx8o+6+Na3T2H2nRQU2bMYowpbpPE28lybYBm8v8ATedJ/hsO3S8Ch+h+Zw3eX+m86T/DYdul4FD9D8zgMv7KezYoNq7GWGNI1NTmIRQLkzREk24nGpbyV88NOZKWn7ZlBAEecJcE6m5HNxxS+yXutU1W0tlywRF44JQ0rAqMo5SM3N2BOik6X4YO74bc2jTyx9pUS1UJU5/2gVg19LXPC3kPHmtqFE7FMol21Wz1t4a9gR2tlKhV725BJ742A+y7a3007a3hdH9KT2ZxRNyt0q+ba77V2jGlOchVIVIJ1XKL2J0C9JuTzDF72t4XR/Sk9mcB0p/D5/N4fx1GCuAbSqK6YGTITTw2NwDpJUXtca8Rf5x04l3XxlvSj6mAI441lWkUbySHKiKWY9AUXJ08gxEuvjLelH1MVTskbvvV0gEFWwaKTlbBlu4VW71LW7430zaX49OAIVe9VNXbMrHpJRKqwyKxAYWPJE/zAHgcE9hfvqv61fYRYxzdHdedIaqqmJplWmnjFO5AzF0JDIFsDe4BuL5hYcwXW9nSKJqtTJybcqh4qDbkYx/MDpofuwFhwsDrr4y3pR9TCuvjLelH1MB12vteKlheed8kaC7NYm2tuAFzqebAHaW34KzZ/LU0gkjM0QzAEaieMHiAcV7sq7uyVEUUsFQ0na+ctCpUtLnCjKoACngb5gdCbDmNd3J3Ymgp3mnYx8q0ES0zHVSlRHfKAbZTYkaX1OvEsGsbu+8l84l/GcFcV/Y8q5ZV5XIVqJbgFb6uSL5geYg/bifdfGW9KPqYAjgdt7eGCii5aqkEceYLmIJ1PDQAnCuvjLelH1MZn2Wt1ppmWoglaoCx8kacFSWLMTdhouUXF9M2g1HFQvNftWOpho5oGzxyVKFWsRcd9zEXH24m7peBQ/Q/M4z3cXYElPFE00hLVFXE6wse/jCq9wwBsLD4IGgFwOAu27UimjhHLZCqlSAU4hiDe4JBB0wFjwsDrr4y3pR9TCuvjLelH1MBx3j3tpaBFerlESubKSGNyBf+UHmxwrKlZKihkQ5kfOynpBiJB+7GY9lPdWoNUamFnq1kCLyKlTlyC5Zri3N3tl4nW/BrLuLsN6QUkUs3KyNJNMbm7KrRgWfvjYgkA20uefiQvtbs6KW3KxxyW4Z1DW+a40xF7mqXxWn9UnVx5hYD3uapfFaf1SdXC7mqXxWn9UnVx5hYB8O79MrBlp4FYG4IiQEHyEDTHat2VDKQZYopCBYF0VrfNcYWFgI/c1S+K0/qk6uF3NUvitP6pOrjzCwC7mqTxWn9UnVx1pth08bBo4IUYcGWNQR8xAvj3CwHtXsaCRs0sELt8J41Y/eRjj3NUvitP6pOrjzCwHvc1S+K0/qk6uPO5qk8Vp/VJ1cLCwEij2PBE2aKGKNrWuiKpt84GGVGwqd2LPTwMx4s0aEn5yRrhYWA59zVL4rT+qTq4Xc1S+K0/qk6uPMLALuapPFaf1SdXEqi2XDETyUUcd+ORFW/z2GuFhYD/9k="/>
          <p:cNvSpPr>
            <a:spLocks noChangeAspect="1" noChangeArrowheads="1"/>
          </p:cNvSpPr>
          <p:nvPr/>
        </p:nvSpPr>
        <p:spPr bwMode="auto">
          <a:xfrm>
            <a:off x="63500" y="-534988"/>
            <a:ext cx="15240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AutoShape 12" descr="data:image/jpg;base64,/9j/4AAQSkZJRgABAQAAAQABAAD/2wCEAAkGBhQSEBUUERQUFRUWFyIZGRgXGRwdIBwfHB0fIR8jGCIfGy8kGSIvHx8iIDAkIyosLCwtIR8xODArNSYrLCkBCQoKBQUFDQUFDSkYEhgpKSkpKSkpKSkpKSkpKSkpKSkpKSkpKSkpKSkpKSkpKSkpKSkpKSkpKSkpKSkpKSkpKf/AABEIAHMAoAMBIgACEQEDEQH/xAAcAAABBQEBAQAAAAAAAAAAAAAFAAIEBgcDAQj/xABJEAACAQIDAwQLDQgCAgMAAAABAgMEEQASIQUGMRNBUdIHFBYiNFRhdJKTsxUyUlNicXJzgZGywdQjMzVCRJSx0UOiY6EIFyT/xAAUAQEAAAAAAAAAAAAAAAAAAAAA/8QAFBEBAAAAAAAAAAAAAAAAAAAAAP/aAAwDAQACEQMRAD8A0vebeVqYysZYYIoYkkd5I3kLGRnVVVVkSx7zy3zDhbWBu5vVLWs6RVEKyR2LRy0UsbgHgcrVWoPSPJ04bvtun7omppw/JvyNO6MRcBlkqCMw5xzY4bndj+aGrlq6x4uUePk1SAyZQpfOxLMcxJbm4D7rBZu1q3xil/tpP1eF2tW+MUv9tJ+rxO9zk+V6b9bC9zk+V6b9bACNpz1kEEkxlpnESNIVEEilggLEBu2TlJAtext0HELeDe14OWcyxRRxMIwDBJM8jGMSHKElW1lPCxsFJJA4Et6KRVoKoi/g8vFmP/G3ScVjeXc96/luRkVJoalZEzglGvTxqyvbWxB4j88AS3Y3llr42emqqc5TZlaklVlJFxmBqucag8Dgz2tW+MUv9tJ+rwC3D3CakEslSyNNKEVuRLKv7MEXJ0LuxYsxI59PLa/c5Plem/WwEHtat8Ypf7aT9XiPXVVXTqJJJKeRA6KyrC6Eh3VNGNQwBGa+qm9raccFvc5Plem/WwK3oplSlOW+ssPFif8Anj6TgA+3t9npzmeWJA8zQwxCnkmkcobEjLOt9ea2lwLknE3d/bM9bAJqaqpWQkg3pZAVYcQwNVcEYrO9PY+k2hyc9PIiTU1XKQJM2RhyubUrqDdeYa3OLB2P9we0KVklfPLJI0rlCwUFrCy63IAHE6nAGO1q3xil/tpP1eF2tW+MUv8AbSfq8Tvc5Plem/Wwvc5Plem/WwAyWqqYHi5aSCRJJBGQkTxkFgbEEzuDqOFvtxXNpb/vCIy8sYaVWkSGOllmdY1JGZytQulhqcoHHoxY9vQBe1rX8KTiSeZuk4odb2OJao0tbTGEyLT8kVmMigatldCmoYZjodOB44C7bIraiqhSeCqpHjcXVhTSfqtDfS2Jfa1b4xS/20n6vEHcrclKCiipyzOy3LMCygsxubAHQa2wc9zk+V6b9bAQe1q3xil/tpP1eGR1dRFURRzvDIsuYAxxtGVKjNreV8wIuOa2nHBH3OT5Xpv1sDdoxBaqjAvbNJxJP/Gek4DvT+Hz+bw/jqMFcCqfw+fzeH8dRgnI9gT0C+Ape8nZf2fRVBgld2kX3/JpmCeRjfj5BfFr2XtSOphSaBw8bi6sOcfl0W5sZH2D9lpVUW0JZwHeokKSEjiCmY/9nJ+wdAwS/wDjrVs2zJUJuI6ghfIGRCR95J+3AX/e3+H1Xm8ns2wzYX76r+tX2EWH72/w+q83k9m2GbC/fVf1q+wiwEfezfyk2cF7acqXvlVVLEgcToNAL8+CdRtqKOmNS7ZYhHyhJ+Da/DptzdOKn2aoC2xqjKt27wCwubcot/8AGB216o1QpqJY3lip6dKqrRBcuFQGKEA6EuwzEHmUdOA0LZtcJoUlUMqyKGAcWYAi4zDmNubA7e7wU/Ww+3jwG2B2ReWru0qikmpZinKIHKsGUeVeB49PA63wZ3u8FP1sPt48B13d95L5xL+M4K4Fbu+8l84l/GcFcBUNodlbZ8VStNy3KSs4S0QLgMSAAzDQan7MW/GJ9ljYEFNXbK7XiSPlKp3cqNWYyQG7HieJsOAvpjbMAG3l/pvOk/w2HbpeBQ/Q/M4bvL/TedJ/hsO3S8Ch+h+ZwEnbW2oqSB56h8kae+axPE2GgFzrpiqbF7M+zaqdYUldXc5VMiFQxPAA8xPNe2LnV0iSoUlRXRuKsAQdb6g6HXGO9myGOprKGhpVU1Ze91GsaG1r24Di/kC358BtGA21vC6P6UnszgyMBtreF0f0pPZnAdKfw+fzeH8dRgrgVT+Hz+bw/jqMFcBh1FR7R2K9bS01FLUxVBJp5I7kISCAXsDwBFwbar0HF+7E2577O2csc1hLIxkkAN8pIAAvz2UC9ue+LnjnUVCxozuwVVBZmJsAALkk8wtgBu9v8PqvN5PZthmwv31X9avsIsQtq7fp6vZtY9NNHMqwSAlDex5Imx+w4m7C/fVf1q+wiwE/ataYYJJAjyFFLBEF2YgaBfKTpit7tUE1HQS1EsTTVk155kS2ZnYd7Gt+AUWUdFji3YWAyvcCKqfaT1W0aKpWolBRZCFEUEYFwqDNmJNrX8vlJN63u8FP1sPt48EtobRjgiaWZ1jjQXZmNgObX7cAttbWhqaHlKeRJUM0QzIbi4njB1wBDd33kvnEv4zgrgVu77yXziX8ZwVwGY9l3YU9RWbKaCGSRYp2MhRbhAXgN26NFP3HGnYWIe1dsQ00fKVEiRJcLmc2FzwGAhby/wBN50n+Gw7dLwKH6H5nEXa1fHPHRywurxvUoVZTcEd9wxK3S8Ch+h+ZwHDffa9RTUUklHC08+ioigtYtpmIGpA42xj25NdW0MktRNsesqquUkvO5YGx5lHJHL5degaAWxv+FgGQSFlUkZSQCQea44YE7W8Lo/pSezOJG2d4aekVWqpo4QxspdrXIF9PsxEr5lepomQhlYuVINwQYiQQecWwD1BNdOFbKe14dbX/AOSo5sTe15Pjf+gxU9/K6GNpJKlkjip4UbMIld2MryDKubgP2Y0HOSSdMBt1u1q6SSJWeKaNQ5jlgguUbgylbqw1HA84wGi9ryfG/wDQYqfZL2DWT0VqaoKlH5Rwqm7IqtmUKv7wn4B0bhiZ3BL8aPUxdXC7gl+NHqYurgMt3H2BVLT1c9pKemWlnRoJFaO7NGSGAtZ9CO+PC1hoBjYtkKTNVgNlPLJzA/8ABH04C7V3UFPBJOrRuYUaQK8EeVsgLWNhfm4jUccQt8dpwo8ks9gRIkESRwRvJKzIrgXf6VhwAt0nAXnkH+NPor/rC5B/jT6K/wCsUDdOCn2gsnIyZXibLJG8FPmUnhqoKkGxsQeY9GD3cKvxq+oh6uABdlzYNXLBHJDK7xQ5zNEq3MobKAAgFn5/fe9vccMVrcPYNVFSSTSl44HaFEp3DKUdamPMcpFjz9/xa+vPjQu4VfjV9RD1ccKzd8UgScNHIUkjGVoIx7+RUuCoBUjNcEdGAL7DUlJcr5bVEt7AH+c9OCPIP8afRX/WM83o2pDHIXlF5ZZnjjihgiZmEWjM7SdAFyxIFrDmviZuxsyCug5WGS1mKOj08IZHXirjLocBd+Qf40+iv+sZb2Zd3atysytJPTiPk2p0UsWcsbHKosOI7/3wtbnxce4VfjV9RD1cLuFX41fUQ9XAVHcPY1TDTwtUM2SariaGJgVMahXupQ6R/MvG1+fF73XQmigyvlsltADrc9OIC7F7TmgkBjfPKIzeGNSM4OqsoBB0+0XGKntzbMESpLIpZ5iHZIKeC0YkcqhdpCNWIIuTqQx0GA0/kH+NPor/AKwuQf40+iv+sVLZO7UVREJY5RY3BDU8IZWUkMrDLoQQQcTO4VfjV9RD1cBnvZe3dq+2eWblaqnfIqQxoXysouzFbWTgeHvr2Ol8WfcfZFRTpRJVyGR2klkW+a6o0QygqfeW+CNFvbBvuFX41fUQ9XD6DZfalVEAY3EwdSeSRGXKM2hUC4NtQfIebUIm9+6SbSaqpnYpmggZXAvlZZKixI5xzEY47m9jftWd6ipkSaVo1hUIhVFRbW98xLNoNSea2LJT+Hz+bw/jqMFcBH9z4/gL9wwvc+P4C/cMULbnZqgppZUNLWOsLmOSURgIGBsdSf8AV8XbYW3IqynSop2zRyC4PA9BBHMQdDgIe9NKi0FUVVQe15eA/wDG2KzvFuQNpCdM/JyRVKSRtYkXEEejAEGx6QQRocWve3+H1Xm8ns2wzYX76r+tX2EWAE7l7gijM8s7rPPUMC7BMqgKCFCgknnNyTc8+LP7nx/AX7hiRjNto9nCCKomhWkq5TDIY2aNVIupIP8AN5OfAaD7nx/AX7hgTvTTqtKcqgXlh4D/AM8eJ2wNsCqpo51R4xIubI4sw1I74fZiLvd4KfrYfbx4Cr7U3JasKzwSiKop6icIWUspV2IINiCDzhgbjX7Dm5u48dDA6sVlkllaWR8gUFm4hF/lUWsBgju77yXziX8ZxPq6tIo2kkYKiKWZjwAAuSfswDfc+P4C/cML3Pj+Av3DGff/AHnTaSGmrBSl8gqTF+zv9/8A64+TGi09QroroQysAykcCCLgj7MAG3ggVe1soA//AFJwHkbFLrexw1bBTzwTLFIYkSQOpYMscmdbFWDKQRzHUW4Wvi8by/03nSf4bDt0vAofofmcAth7tR08IQ5ZGLM7uVAzO7FmIH8oudB/7PHE/wBz4/gL9wxSp+zTQCsjpYjJM0kix541GQMzBRqSL6niARgvvlv1Hs7kg0NRO82bIkKZictr3104jAHvc+P4C/cMDNpRBaqjCgAZpNB9WcC9yeybTbTd441kimjF2ilABtexIsdbHQ84uMFtreF0f0pPZnAdKfw+fzeH8dRgrgVT+Hz+bw/jqMFcBmnZh23XR008MFFnp3i/aVGbNlDXz/sxroNc3AcebBrsSQU6bJgWlkMqa3YjKc5JLAj+Wx0t0WxXtv7e25JHPTLsxP2mdFmEqlQjXANi3HKeJI15ubFk7F+5z7N2esErBpGYyPl4AtbQdNgBr03wBje3+H1Xm8ns2wzYX76r+tX2EWH72/w+q83k9m2GbC/fVf1q+wiwBnGIhdr7DFVU9r00sEs5mlszFwGPSCLDXjZrXxtVQzBGKAMwBygm1zbQE82uMl2/Pt+vp2o3oIYBJ3sk3KArl58ozkgG3yjbAaTuvvAldSRVMQIWRb2PFSDYg/MQRjlvd4KfrYfbx493P3cFBQw0ytm5NbFuF2JJY+TUn7Meb3eCn62H28eA67u+8l84l/Gcc98qWKTZ9SlRJyUTRMGk+CLcfLrzc/Dnx03d95L5xL+M4j787vNXbPnpkYK0i96TwuCCL+S4tgPn6TeCqOxI6OWIrQGfKKwRse8D5tF0ub6gki9ivG5x9G7uxxLSQLTtnhWJBG3wlCgKfuxkD7J2xJsldknZ6rYhO2DKmXIHzA2vx8o+6+Na3T2H2nRQU2bMYowpbpPE28lybYBm8v8ATedJ/hsO3S8Ch+h+Zw3eX+m86T/DYdul4FD9D8zgMv7KezYoNq7GWGNI1NTmIRQLkzREk24nGpbyV88NOZKWn7ZlBAEecJcE6m5HNxxS+yXutU1W0tlywRF44JQ0rAqMo5SM3N2BOik6X4YO74bc2jTyx9pUS1UJU5/2gVg19LXPC3kPHmtqFE7FMol21Wz1t4a9gR2tlKhV725BJ742A+y7a3007a3hdH9KT2ZxRNyt0q+ba77V2jGlOchVIVIJ1XKL2J0C9JuTzDF72t4XR/Sk9mcB0p/D5/N4fx1GCuAbSqK6YGTITTw2NwDpJUXtca8Rf5x04l3XxlvSj6mAI441lWkUbySHKiKWY9AUXJ08gxEuvjLelH1MVTskbvvV0gEFWwaKTlbBlu4VW71LW7430zaX49OAIVe9VNXbMrHpJRKqwyKxAYWPJE/zAHgcE9hfvqv61fYRYxzdHdedIaqqmJplWmnjFO5AzF0JDIFsDe4BuL5hYcwXW9nSKJqtTJybcqh4qDbkYx/MDpofuwFhwsDrr4y3pR9TCuvjLelH1MB12vteKlheed8kaC7NYm2tuAFzqebAHaW34KzZ/LU0gkjM0QzAEaieMHiAcV7sq7uyVEUUsFQ0na+ctCpUtLnCjKoACngb5gdCbDmNd3J3Ymgp3mnYx8q0ES0zHVSlRHfKAbZTYkaX1OvEsGsbu+8l84l/GcFcV/Y8q5ZV5XIVqJbgFb6uSL5geYg/bifdfGW9KPqYAjgdt7eGCii5aqkEceYLmIJ1PDQAnCuvjLelH1MZn2Wt1ppmWoglaoCx8kacFSWLMTdhouUXF9M2g1HFQvNftWOpho5oGzxyVKFWsRcd9zEXH24m7peBQ/Q/M4z3cXYElPFE00hLVFXE6wse/jCq9wwBsLD4IGgFwOAu27UimjhHLZCqlSAU4hiDe4JBB0wFjwsDrr4y3pR9TCuvjLelH1MBx3j3tpaBFerlESubKSGNyBf+UHmxwrKlZKihkQ5kfOynpBiJB+7GY9lPdWoNUamFnq1kCLyKlTlyC5Zri3N3tl4nW/BrLuLsN6QUkUs3KyNJNMbm7KrRgWfvjYgkA20uefiQvtbs6KW3KxxyW4Z1DW+a40xF7mqXxWn9UnVx5hYD3uapfFaf1SdXC7mqXxWn9UnVx5hYB8O79MrBlp4FYG4IiQEHyEDTHat2VDKQZYopCBYF0VrfNcYWFgI/c1S+K0/qk6uF3NUvitP6pOrjzCwC7mqTxWn9UnVx1pth08bBo4IUYcGWNQR8xAvj3CwHtXsaCRs0sELt8J41Y/eRjj3NUvitP6pOrjzCwHvc1S+K0/qk6uPO5qk8Vp/VJ1cLCwEij2PBE2aKGKNrWuiKpt84GGVGwqd2LPTwMx4s0aEn5yRrhYWA59zVL4rT+qTq4Xc1S+K0/qk6uPMLALuapPFaf1SdXEqi2XDETyUUcd+ORFW/z2GuFhYD/9k="/>
          <p:cNvSpPr>
            <a:spLocks noChangeAspect="1" noChangeArrowheads="1"/>
          </p:cNvSpPr>
          <p:nvPr/>
        </p:nvSpPr>
        <p:spPr bwMode="auto">
          <a:xfrm>
            <a:off x="63500" y="-534988"/>
            <a:ext cx="15240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AutoShape 14" descr="data:image/jpg;base64,/9j/4AAQSkZJRgABAQAAAQABAAD/2wCEAAkGBhQSEBUUERQUFRUWFyIZGRgXGRwdIBwfHB0fIR8jGCIfGy8kGSIvHx8iIDAkIyosLCwtIR8xODArNSYrLCkBCQoKBQUFDQUFDSkYEhgpKSkpKSkpKSkpKSkpKSkpKSkpKSkpKSkpKSkpKSkpKSkpKSkpKSkpKSkpKSkpKSkpKf/AABEIAHMAoAMBIgACEQEDEQH/xAAcAAABBQEBAQAAAAAAAAAAAAAFAAIEBgcDAQj/xABJEAACAQIDAwQLDQgCAgMAAAABAgMEEQASIQUGMRNBUdIHFBYiNFRhdJKTsxUyUlNicXJzgZGywdQjMzVCRJSx0UOiY6EIFyT/xAAUAQEAAAAAAAAAAAAAAAAAAAAA/8QAFBEBAAAAAAAAAAAAAAAAAAAAAP/aAAwDAQACEQMRAD8A0vebeVqYysZYYIoYkkd5I3kLGRnVVVVkSx7zy3zDhbWBu5vVLWs6RVEKyR2LRy0UsbgHgcrVWoPSPJ04bvtun7omppw/JvyNO6MRcBlkqCMw5xzY4bndj+aGrlq6x4uUePk1SAyZQpfOxLMcxJbm4D7rBZu1q3xil/tpP1eF2tW+MUv9tJ+rxO9zk+V6b9bC9zk+V6b9bACNpz1kEEkxlpnESNIVEEilggLEBu2TlJAtext0HELeDe14OWcyxRRxMIwDBJM8jGMSHKElW1lPCxsFJJA4Et6KRVoKoi/g8vFmP/G3ScVjeXc96/luRkVJoalZEzglGvTxqyvbWxB4j88AS3Y3llr42emqqc5TZlaklVlJFxmBqucag8Dgz2tW+MUv9tJ+rwC3D3CakEslSyNNKEVuRLKv7MEXJ0LuxYsxI59PLa/c5Plem/WwEHtat8Ypf7aT9XiPXVVXTqJJJKeRA6KyrC6Eh3VNGNQwBGa+qm9raccFvc5Plem/WwK3oplSlOW+ssPFif8Anj6TgA+3t9npzmeWJA8zQwxCnkmkcobEjLOt9ea2lwLknE3d/bM9bAJqaqpWQkg3pZAVYcQwNVcEYrO9PY+k2hyc9PIiTU1XKQJM2RhyubUrqDdeYa3OLB2P9we0KVklfPLJI0rlCwUFrCy63IAHE6nAGO1q3xil/tpP1eF2tW+MUv8AbSfq8Tvc5Plem/Wwvc5Plem/WwAyWqqYHi5aSCRJJBGQkTxkFgbEEzuDqOFvtxXNpb/vCIy8sYaVWkSGOllmdY1JGZytQulhqcoHHoxY9vQBe1rX8KTiSeZuk4odb2OJao0tbTGEyLT8kVmMigatldCmoYZjodOB44C7bIraiqhSeCqpHjcXVhTSfqtDfS2Jfa1b4xS/20n6vEHcrclKCiipyzOy3LMCygsxubAHQa2wc9zk+V6b9bAQe1q3xil/tpP1eGR1dRFURRzvDIsuYAxxtGVKjNreV8wIuOa2nHBH3OT5Xpv1sDdoxBaqjAvbNJxJP/Gek4DvT+Hz+bw/jqMFcCqfw+fzeH8dRgnI9gT0C+Ape8nZf2fRVBgld2kX3/JpmCeRjfj5BfFr2XtSOphSaBw8bi6sOcfl0W5sZH2D9lpVUW0JZwHeokKSEjiCmY/9nJ+wdAwS/wDjrVs2zJUJuI6ghfIGRCR95J+3AX/e3+H1Xm8ns2wzYX76r+tX2EWH72/w+q83k9m2GbC/fVf1q+wiwEfezfyk2cF7acqXvlVVLEgcToNAL8+CdRtqKOmNS7ZYhHyhJ+Da/DptzdOKn2aoC2xqjKt27wCwubcot/8AGB216o1QpqJY3lip6dKqrRBcuFQGKEA6EuwzEHmUdOA0LZtcJoUlUMqyKGAcWYAi4zDmNubA7e7wU/Ww+3jwG2B2ReWru0qikmpZinKIHKsGUeVeB49PA63wZ3u8FP1sPt48B13d95L5xL+M4K4Fbu+8l84l/GcFcBUNodlbZ8VStNy3KSs4S0QLgMSAAzDQan7MW/GJ9ljYEFNXbK7XiSPlKp3cqNWYyQG7HieJsOAvpjbMAG3l/pvOk/w2HbpeBQ/Q/M4bvL/TedJ/hsO3S8Ch+h+ZwEnbW2oqSB56h8kae+axPE2GgFzrpiqbF7M+zaqdYUldXc5VMiFQxPAA8xPNe2LnV0iSoUlRXRuKsAQdb6g6HXGO9myGOprKGhpVU1Ze91GsaG1r24Di/kC358BtGA21vC6P6UnszgyMBtreF0f0pPZnAdKfw+fzeH8dRgrgVT+Hz+bw/jqMFcBh1FR7R2K9bS01FLUxVBJp5I7kISCAXsDwBFwbar0HF+7E2577O2csc1hLIxkkAN8pIAAvz2UC9ue+LnjnUVCxozuwVVBZmJsAALkk8wtgBu9v8PqvN5PZthmwv31X9avsIsQtq7fp6vZtY9NNHMqwSAlDex5Imx+w4m7C/fVf1q+wiwE/ataYYJJAjyFFLBEF2YgaBfKTpit7tUE1HQS1EsTTVk155kS2ZnYd7Gt+AUWUdFji3YWAyvcCKqfaT1W0aKpWolBRZCFEUEYFwqDNmJNrX8vlJN63u8FP1sPt48EtobRjgiaWZ1jjQXZmNgObX7cAttbWhqaHlKeRJUM0QzIbi4njB1wBDd33kvnEv4zgrgVu77yXziX8ZwVwGY9l3YU9RWbKaCGSRYp2MhRbhAXgN26NFP3HGnYWIe1dsQ00fKVEiRJcLmc2FzwGAhby/wBN50n+Gw7dLwKH6H5nEXa1fHPHRywurxvUoVZTcEd9wxK3S8Ch+h+ZwHDffa9RTUUklHC08+ioigtYtpmIGpA42xj25NdW0MktRNsesqquUkvO5YGx5lHJHL5degaAWxv+FgGQSFlUkZSQCQea44YE7W8Lo/pSezOJG2d4aekVWqpo4QxspdrXIF9PsxEr5lepomQhlYuVINwQYiQQecWwD1BNdOFbKe14dbX/AOSo5sTe15Pjf+gxU9/K6GNpJKlkjip4UbMIld2MryDKubgP2Y0HOSSdMBt1u1q6SSJWeKaNQ5jlgguUbgylbqw1HA84wGi9ryfG/wDQYqfZL2DWT0VqaoKlH5Rwqm7IqtmUKv7wn4B0bhiZ3BL8aPUxdXC7gl+NHqYurgMt3H2BVLT1c9pKemWlnRoJFaO7NGSGAtZ9CO+PC1hoBjYtkKTNVgNlPLJzA/8ABH04C7V3UFPBJOrRuYUaQK8EeVsgLWNhfm4jUccQt8dpwo8ks9gRIkESRwRvJKzIrgXf6VhwAt0nAXnkH+NPor/rC5B/jT6K/wCsUDdOCn2gsnIyZXibLJG8FPmUnhqoKkGxsQeY9GD3cKvxq+oh6uABdlzYNXLBHJDK7xQ5zNEq3MobKAAgFn5/fe9vccMVrcPYNVFSSTSl44HaFEp3DKUdamPMcpFjz9/xa+vPjQu4VfjV9RD1ccKzd8UgScNHIUkjGVoIx7+RUuCoBUjNcEdGAL7DUlJcr5bVEt7AH+c9OCPIP8afRX/WM83o2pDHIXlF5ZZnjjihgiZmEWjM7SdAFyxIFrDmviZuxsyCug5WGS1mKOj08IZHXirjLocBd+Qf40+iv+sZb2Zd3atysytJPTiPk2p0UsWcsbHKosOI7/3wtbnxce4VfjV9RD1cLuFX41fUQ9XAVHcPY1TDTwtUM2SariaGJgVMahXupQ6R/MvG1+fF73XQmigyvlsltADrc9OIC7F7TmgkBjfPKIzeGNSM4OqsoBB0+0XGKntzbMESpLIpZ5iHZIKeC0YkcqhdpCNWIIuTqQx0GA0/kH+NPor/AKwuQf40+iv+sVLZO7UVREJY5RY3BDU8IZWUkMrDLoQQQcTO4VfjV9RD1cBnvZe3dq+2eWblaqnfIqQxoXysouzFbWTgeHvr2Ol8WfcfZFRTpRJVyGR2klkW+a6o0QygqfeW+CNFvbBvuFX41fUQ9XD6DZfalVEAY3EwdSeSRGXKM2hUC4NtQfIebUIm9+6SbSaqpnYpmggZXAvlZZKixI5xzEY47m9jftWd6ipkSaVo1hUIhVFRbW98xLNoNSea2LJT+Hz+bw/jqMFcBH9z4/gL9wwvc+P4C/cMULbnZqgppZUNLWOsLmOSURgIGBsdSf8AV8XbYW3IqynSop2zRyC4PA9BBHMQdDgIe9NKi0FUVVQe15eA/wDG2KzvFuQNpCdM/JyRVKSRtYkXEEejAEGx6QQRocWve3+H1Xm8ns2wzYX76r+tX2EWAE7l7gijM8s7rPPUMC7BMqgKCFCgknnNyTc8+LP7nx/AX7hiRjNto9nCCKomhWkq5TDIY2aNVIupIP8AN5OfAaD7nx/AX7hgTvTTqtKcqgXlh4D/AM8eJ2wNsCqpo51R4xIubI4sw1I74fZiLvd4KfrYfbx4Cr7U3JasKzwSiKop6icIWUspV2IINiCDzhgbjX7Dm5u48dDA6sVlkllaWR8gUFm4hF/lUWsBgju77yXziX8ZxPq6tIo2kkYKiKWZjwAAuSfswDfc+P4C/cML3Pj+Av3DGff/AHnTaSGmrBSl8gqTF+zv9/8A64+TGi09QroroQysAykcCCLgj7MAG3ggVe1soA//AFJwHkbFLrexw1bBTzwTLFIYkSQOpYMscmdbFWDKQRzHUW4Wvi8by/03nSf4bDt0vAofofmcAth7tR08IQ5ZGLM7uVAzO7FmIH8oudB/7PHE/wBz4/gL9wxSp+zTQCsjpYjJM0kix541GQMzBRqSL6niARgvvlv1Hs7kg0NRO82bIkKZictr3104jAHvc+P4C/cMDNpRBaqjCgAZpNB9WcC9yeybTbTd441kimjF2ilABtexIsdbHQ84uMFtreF0f0pPZnAdKfw+fzeH8dRgrgVT+Hz+bw/jqMFcBmnZh23XR008MFFnp3i/aVGbNlDXz/sxroNc3AcebBrsSQU6bJgWlkMqa3YjKc5JLAj+Wx0t0WxXtv7e25JHPTLsxP2mdFmEqlQjXANi3HKeJI15ubFk7F+5z7N2esErBpGYyPl4AtbQdNgBr03wBje3+H1Xm8ns2wzYX76r+tX2EWH72/w+q83k9m2GbC/fVf1q+wiwBnGIhdr7DFVU9r00sEs5mlszFwGPSCLDXjZrXxtVQzBGKAMwBygm1zbQE82uMl2/Pt+vp2o3oIYBJ3sk3KArl58ozkgG3yjbAaTuvvAldSRVMQIWRb2PFSDYg/MQRjlvd4KfrYfbx493P3cFBQw0ytm5NbFuF2JJY+TUn7Meb3eCn62H28eA67u+8l84l/Gcc98qWKTZ9SlRJyUTRMGk+CLcfLrzc/Dnx03d95L5xL+M4j787vNXbPnpkYK0i96TwuCCL+S4tgPn6TeCqOxI6OWIrQGfKKwRse8D5tF0ub6gki9ivG5x9G7uxxLSQLTtnhWJBG3wlCgKfuxkD7J2xJsldknZ6rYhO2DKmXIHzA2vx8o+6+Na3T2H2nRQU2bMYowpbpPE28lybYBm8v8ATedJ/hsO3S8Ch+h+Zw3eX+m86T/DYdul4FD9D8zgMv7KezYoNq7GWGNI1NTmIRQLkzREk24nGpbyV88NOZKWn7ZlBAEecJcE6m5HNxxS+yXutU1W0tlywRF44JQ0rAqMo5SM3N2BOik6X4YO74bc2jTyx9pUS1UJU5/2gVg19LXPC3kPHmtqFE7FMol21Wz1t4a9gR2tlKhV725BJ742A+y7a3007a3hdH9KT2ZxRNyt0q+ba77V2jGlOchVIVIJ1XKL2J0C9JuTzDF72t4XR/Sk9mcB0p/D5/N4fx1GCuAbSqK6YGTITTw2NwDpJUXtca8Rf5x04l3XxlvSj6mAI441lWkUbySHKiKWY9AUXJ08gxEuvjLelH1MVTskbvvV0gEFWwaKTlbBlu4VW71LW7430zaX49OAIVe9VNXbMrHpJRKqwyKxAYWPJE/zAHgcE9hfvqv61fYRYxzdHdedIaqqmJplWmnjFO5AzF0JDIFsDe4BuL5hYcwXW9nSKJqtTJybcqh4qDbkYx/MDpofuwFhwsDrr4y3pR9TCuvjLelH1MB12vteKlheed8kaC7NYm2tuAFzqebAHaW34KzZ/LU0gkjM0QzAEaieMHiAcV7sq7uyVEUUsFQ0na+ctCpUtLnCjKoACngb5gdCbDmNd3J3Ymgp3mnYx8q0ES0zHVSlRHfKAbZTYkaX1OvEsGsbu+8l84l/GcFcV/Y8q5ZV5XIVqJbgFb6uSL5geYg/bifdfGW9KPqYAjgdt7eGCii5aqkEceYLmIJ1PDQAnCuvjLelH1MZn2Wt1ppmWoglaoCx8kacFSWLMTdhouUXF9M2g1HFQvNftWOpho5oGzxyVKFWsRcd9zEXH24m7peBQ/Q/M4z3cXYElPFE00hLVFXE6wse/jCq9wwBsLD4IGgFwOAu27UimjhHLZCqlSAU4hiDe4JBB0wFjwsDrr4y3pR9TCuvjLelH1MBx3j3tpaBFerlESubKSGNyBf+UHmxwrKlZKihkQ5kfOynpBiJB+7GY9lPdWoNUamFnq1kCLyKlTlyC5Zri3N3tl4nW/BrLuLsN6QUkUs3KyNJNMbm7KrRgWfvjYgkA20uefiQvtbs6KW3KxxyW4Z1DW+a40xF7mqXxWn9UnVx5hYD3uapfFaf1SdXC7mqXxWn9UnVx5hYB8O79MrBlp4FYG4IiQEHyEDTHat2VDKQZYopCBYF0VrfNcYWFgI/c1S+K0/qk6uF3NUvitP6pOrjzCwC7mqTxWn9UnVx1pth08bBo4IUYcGWNQR8xAvj3CwHtXsaCRs0sELt8J41Y/eRjj3NUvitP6pOrjzCwHvc1S+K0/qk6uPO5qk8Vp/VJ1cLCwEij2PBE2aKGKNrWuiKpt84GGVGwqd2LPTwMx4s0aEn5yRrhYWA59zVL4rT+qTq4Xc1S+K0/qk6uPMLALuapPFaf1SdXEqi2XDETyUUcd+ORFW/z2GuFhYD/9k="/>
          <p:cNvSpPr>
            <a:spLocks noChangeAspect="1" noChangeArrowheads="1"/>
          </p:cNvSpPr>
          <p:nvPr/>
        </p:nvSpPr>
        <p:spPr bwMode="auto">
          <a:xfrm>
            <a:off x="63500" y="-534988"/>
            <a:ext cx="15240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32" name="Picture 16" descr="http://www.tekool.net/blogfiles/printable-agile-planning-poker/printable-agile-planning-poker-hea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667000"/>
            <a:ext cx="1905000" cy="13716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400800" y="6477000"/>
            <a:ext cx="2514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http://www.planningpoker.com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Agile emphasizes delivering value and outcomes</a:t>
            </a:r>
          </a:p>
          <a:p>
            <a:r>
              <a:rPr lang="en-US" dirty="0" smtClean="0"/>
              <a:t>Applying the same relative sizing techniques to the value of stories helps provide a view into overall value delivery</a:t>
            </a:r>
          </a:p>
          <a:p>
            <a:r>
              <a:rPr lang="en-US" dirty="0" smtClean="0"/>
              <a:t>This also engages the Product Owner and business stakeholders in quantifying the value of the stories/features</a:t>
            </a:r>
          </a:p>
          <a:p>
            <a:r>
              <a:rPr lang="en-US" dirty="0" smtClean="0"/>
              <a:t>Brings real power to measurements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Owners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Integral part of the Agile process</a:t>
            </a:r>
          </a:p>
          <a:p>
            <a:r>
              <a:rPr lang="en-US" dirty="0" smtClean="0"/>
              <a:t>Clear owner of business value and priority</a:t>
            </a:r>
          </a:p>
          <a:p>
            <a:r>
              <a:rPr lang="en-US" dirty="0" smtClean="0"/>
              <a:t>Must be able to prioritize backlog and balance against delivery commitment and budget</a:t>
            </a:r>
          </a:p>
          <a:p>
            <a:pPr lvl="1"/>
            <a:r>
              <a:rPr lang="en-US" dirty="0" smtClean="0"/>
              <a:t>Remember: Customer Collaboration versus Contract negotiation</a:t>
            </a:r>
          </a:p>
          <a:p>
            <a:r>
              <a:rPr lang="en-US" dirty="0" smtClean="0"/>
              <a:t>Actively involved in writing user stories and validating functionality</a:t>
            </a:r>
          </a:p>
          <a:p>
            <a:pPr lvl="1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086600" y="304800"/>
            <a:ext cx="1601194" cy="1125973"/>
            <a:chOff x="762000" y="4402529"/>
            <a:chExt cx="2820394" cy="213364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65" r="57790"/>
            <a:stretch/>
          </p:blipFill>
          <p:spPr bwMode="auto">
            <a:xfrm>
              <a:off x="762000" y="4402529"/>
              <a:ext cx="2820394" cy="21336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</p:pic>
        <p:sp>
          <p:nvSpPr>
            <p:cNvPr id="13" name="Rectangle 12"/>
            <p:cNvSpPr/>
            <p:nvPr/>
          </p:nvSpPr>
          <p:spPr bwMode="auto">
            <a:xfrm>
              <a:off x="3199406" y="5410201"/>
              <a:ext cx="381994" cy="381000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667000" y="4402529"/>
              <a:ext cx="532406" cy="169471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5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Scrums, Pigs and Chickens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 smtClean="0"/>
              <a:t>One familiar adage used in Scrum projects is the differentiation between </a:t>
            </a:r>
            <a:r>
              <a:rPr lang="en-US" sz="2000" dirty="0" smtClean="0">
                <a:solidFill>
                  <a:srgbClr val="FF0000"/>
                </a:solidFill>
              </a:rPr>
              <a:t>Pigs</a:t>
            </a:r>
            <a:r>
              <a:rPr lang="en-US" sz="2000" dirty="0" smtClean="0"/>
              <a:t>, committed project team members and </a:t>
            </a:r>
            <a:r>
              <a:rPr lang="en-US" sz="2000" dirty="0" smtClean="0">
                <a:solidFill>
                  <a:srgbClr val="FF0000"/>
                </a:solidFill>
              </a:rPr>
              <a:t>Chickens</a:t>
            </a:r>
            <a:r>
              <a:rPr lang="en-US" sz="2000" dirty="0" smtClean="0"/>
              <a:t>, stakeholders not formerly part of the project team.  During scrums only Pigs are allowed to provide project status.</a:t>
            </a:r>
          </a:p>
        </p:txBody>
      </p:sp>
      <p:pic>
        <p:nvPicPr>
          <p:cNvPr id="14340" name="Picture 2" descr="www.implementingscrum.com -- Cartoon -- September 11, 2006 - Scrum - This is the classic story of the Pig and Chicken metaphor in an Agile Software Development Project Management Techniqu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90900"/>
            <a:ext cx="7251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19400" y="6400800"/>
            <a:ext cx="6096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http://www.implementingscrum.com/2006/09/11/the-classic-story-of-the-pig-and-chicken/</a:t>
            </a:r>
            <a:endParaRPr lang="en-US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About the 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35900" cy="49530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More than 20 years of IT experience across a wide </a:t>
            </a:r>
            <a:br>
              <a:rPr lang="en-US" sz="2000" dirty="0" smtClean="0"/>
            </a:br>
            <a:r>
              <a:rPr lang="en-US" sz="2000" dirty="0" smtClean="0"/>
              <a:t>range of industries and organizations (government, </a:t>
            </a:r>
            <a:br>
              <a:rPr lang="en-US" sz="2000" dirty="0" smtClean="0"/>
            </a:br>
            <a:r>
              <a:rPr lang="en-US" sz="2000" dirty="0" smtClean="0"/>
              <a:t>public, private)</a:t>
            </a:r>
          </a:p>
          <a:p>
            <a:pPr>
              <a:defRPr/>
            </a:pPr>
            <a:r>
              <a:rPr lang="en-US" sz="2000" dirty="0" smtClean="0"/>
              <a:t>The last </a:t>
            </a:r>
            <a:r>
              <a:rPr lang="en-US" sz="2000" dirty="0" smtClean="0"/>
              <a:t>10 </a:t>
            </a:r>
            <a:r>
              <a:rPr lang="en-US" sz="2000" dirty="0" smtClean="0"/>
              <a:t>years </a:t>
            </a:r>
            <a:r>
              <a:rPr lang="en-US" sz="2000" dirty="0" smtClean="0"/>
              <a:t>focused on Agile and UP software development initiatives.</a:t>
            </a:r>
          </a:p>
          <a:p>
            <a:pPr>
              <a:defRPr/>
            </a:pPr>
            <a:r>
              <a:rPr lang="en-US" sz="2000" dirty="0" smtClean="0"/>
              <a:t>Project and Program Manager of a wide range of small and very large projects.</a:t>
            </a:r>
          </a:p>
          <a:p>
            <a:pPr>
              <a:defRPr/>
            </a:pPr>
            <a:r>
              <a:rPr lang="en-US" sz="2000" dirty="0" smtClean="0"/>
              <a:t>Extensive experience working in large scale enterprise environments (</a:t>
            </a:r>
            <a:r>
              <a:rPr lang="en-US" sz="2000" dirty="0" err="1" smtClean="0"/>
              <a:t>Telcos</a:t>
            </a:r>
            <a:r>
              <a:rPr lang="en-US" sz="2000" dirty="0" smtClean="0"/>
              <a:t>, Utilities, Software, Government, Finance)</a:t>
            </a:r>
          </a:p>
          <a:p>
            <a:pPr>
              <a:defRPr/>
            </a:pPr>
            <a:r>
              <a:rPr lang="en-US" sz="2000" dirty="0" smtClean="0"/>
              <a:t>Recently the VP of Delivery Services for a consulting company specializing in agile software development.  Currently, Lead Engagement Manager for </a:t>
            </a:r>
            <a:r>
              <a:rPr lang="en-US" sz="2000" dirty="0" err="1" smtClean="0"/>
              <a:t>OnDemand</a:t>
            </a:r>
            <a:r>
              <a:rPr lang="en-US" sz="2000" dirty="0" smtClean="0"/>
              <a:t> Solutions at BMC Software Inc.</a:t>
            </a:r>
          </a:p>
          <a:p>
            <a:pPr>
              <a:defRPr/>
            </a:pPr>
            <a:r>
              <a:rPr lang="en-US" sz="2000" dirty="0" smtClean="0"/>
              <a:t>Articles and blog can be found at </a:t>
            </a:r>
            <a:r>
              <a:rPr lang="en-US" sz="2000" dirty="0" smtClean="0">
                <a:hlinkClick r:id="rId2"/>
              </a:rPr>
              <a:t>www.bryancampbell.com</a:t>
            </a:r>
            <a:r>
              <a:rPr lang="en-US" sz="2000" dirty="0" smtClean="0"/>
              <a:t> </a:t>
            </a:r>
          </a:p>
        </p:txBody>
      </p:sp>
      <p:pic>
        <p:nvPicPr>
          <p:cNvPr id="4" name="Picture 3" descr="Bryan_Campbel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0" y="457200"/>
            <a:ext cx="1193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Stand-up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day the Scrum team gathers to provide an update on progress:</a:t>
            </a:r>
          </a:p>
          <a:p>
            <a:pPr lvl="1"/>
            <a:r>
              <a:rPr lang="en-US" dirty="0" smtClean="0"/>
              <a:t>Each person answers three questions</a:t>
            </a:r>
          </a:p>
          <a:p>
            <a:pPr lvl="2"/>
            <a:r>
              <a:rPr lang="en-US" dirty="0" smtClean="0"/>
              <a:t>What did you do yesterday</a:t>
            </a:r>
          </a:p>
          <a:p>
            <a:pPr lvl="2"/>
            <a:r>
              <a:rPr lang="en-US" dirty="0" smtClean="0"/>
              <a:t>What will you do today</a:t>
            </a:r>
          </a:p>
          <a:p>
            <a:pPr lvl="2"/>
            <a:r>
              <a:rPr lang="en-US" dirty="0" smtClean="0"/>
              <a:t>Are there any issues/obstacles you are facing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0" y="4876800"/>
            <a:ext cx="1752600" cy="1752600"/>
            <a:chOff x="2209800" y="4648200"/>
            <a:chExt cx="1066800" cy="1143000"/>
          </a:xfrm>
        </p:grpSpPr>
        <p:pic>
          <p:nvPicPr>
            <p:cNvPr id="6" name="Picture 2" descr="www.implementingscrum.com -- Cartoon -- September 11, 2006 - Scrum - This is the classic story of the Pig and Chicken metaphor in an Agile Software Development Project Management Techniqu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17863" t="49254" r="67426" b="5970"/>
            <a:stretch>
              <a:fillRect/>
            </a:stretch>
          </p:blipFill>
          <p:spPr bwMode="auto">
            <a:xfrm>
              <a:off x="2209800" y="4648200"/>
              <a:ext cx="10668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2362200" y="4648200"/>
              <a:ext cx="152400" cy="228600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304800"/>
            <a:ext cx="889616" cy="94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971800" y="44958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provides Scrum updates?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Tests and </a:t>
            </a:r>
            <a:br>
              <a:rPr lang="en-US" dirty="0" smtClean="0"/>
            </a:br>
            <a:r>
              <a:rPr lang="en-US" dirty="0" smtClean="0"/>
              <a:t>Continuous Integration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Part of the User Story should be a collection of tests that must be met for acceptance</a:t>
            </a:r>
          </a:p>
          <a:p>
            <a:r>
              <a:rPr lang="en-US" sz="2400" dirty="0" smtClean="0"/>
              <a:t>These are ‘Black box’ tests – test functionality not internal components</a:t>
            </a:r>
          </a:p>
          <a:p>
            <a:r>
              <a:rPr lang="en-US" sz="2400" dirty="0" smtClean="0"/>
              <a:t>Continuous integration takes unit tests – white box tests and continuously compiles creates system builds as code and their tests are checked in</a:t>
            </a:r>
          </a:p>
          <a:p>
            <a:r>
              <a:rPr lang="en-US" sz="2400" dirty="0" smtClean="0"/>
              <a:t>If the build breaks, developers must immediately fix their code</a:t>
            </a:r>
          </a:p>
          <a:p>
            <a:r>
              <a:rPr lang="en-US" sz="2400" dirty="0" smtClean="0"/>
              <a:t>Often continuous build machines are hooked to visual indicators like lava lamps to show status – </a:t>
            </a:r>
            <a:br>
              <a:rPr lang="en-US" sz="2400" dirty="0" smtClean="0"/>
            </a:br>
            <a:r>
              <a:rPr lang="en-US" sz="2400" dirty="0" smtClean="0"/>
              <a:t>Green/Good Red/Bad</a:t>
            </a:r>
            <a:endParaRPr lang="en-US" sz="2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r="42238" b="53846"/>
          <a:stretch>
            <a:fillRect/>
          </a:stretch>
        </p:blipFill>
        <p:spPr bwMode="auto">
          <a:xfrm>
            <a:off x="6858000" y="228600"/>
            <a:ext cx="188685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pragmaticautomation.com/images/green_bubb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86400"/>
            <a:ext cx="936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iteration must end with a demo</a:t>
            </a:r>
          </a:p>
          <a:p>
            <a:r>
              <a:rPr lang="en-US" dirty="0" smtClean="0"/>
              <a:t>Demos are the only way to get ‘credit’ for completed work</a:t>
            </a:r>
          </a:p>
          <a:p>
            <a:r>
              <a:rPr lang="en-US" dirty="0" smtClean="0"/>
              <a:t>Demos are important opportunities to:</a:t>
            </a:r>
          </a:p>
          <a:p>
            <a:pPr lvl="1"/>
            <a:r>
              <a:rPr lang="en-US" dirty="0" smtClean="0"/>
              <a:t>Receive feedback from stakeholders</a:t>
            </a:r>
          </a:p>
          <a:p>
            <a:pPr lvl="1"/>
            <a:r>
              <a:rPr lang="en-US" dirty="0" smtClean="0"/>
              <a:t>Recognize the success of the team in accomplishing an important milestone</a:t>
            </a:r>
          </a:p>
          <a:p>
            <a:pPr lvl="1"/>
            <a:r>
              <a:rPr lang="en-US" dirty="0" smtClean="0"/>
              <a:t>Provide a natural break-point for teams </a:t>
            </a:r>
            <a:r>
              <a:rPr lang="en-US" sz="2000" dirty="0" smtClean="0"/>
              <a:t>(note: good iterations start on Mondays and finish on Fridays)</a:t>
            </a:r>
            <a:endParaRPr lang="en-US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2287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52400" y="6324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http://it.toolbox.com/blogs/agile-pm/whats-in-a-demo-29494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Retrospectives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 at the end of every iteration</a:t>
            </a:r>
          </a:p>
          <a:p>
            <a:r>
              <a:rPr lang="en-US" dirty="0" smtClean="0"/>
              <a:t>Identify what worked well and what needs improvement</a:t>
            </a:r>
          </a:p>
          <a:p>
            <a:r>
              <a:rPr lang="en-US" dirty="0" smtClean="0"/>
              <a:t>Use metrics to help identify systemic issues (reduced velocity, estimate variances, increases in defects)</a:t>
            </a:r>
          </a:p>
          <a:p>
            <a:r>
              <a:rPr lang="en-US" dirty="0" smtClean="0"/>
              <a:t>All project participants attend</a:t>
            </a:r>
          </a:p>
          <a:p>
            <a:r>
              <a:rPr lang="en-US" dirty="0" smtClean="0"/>
              <a:t>Make results visible and accessible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1931987" cy="8898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722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Retrospectives Retrospective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Establish a facilitator for your </a:t>
            </a:r>
            <a:r>
              <a:rPr lang="en-US" sz="2400" dirty="0" smtClean="0"/>
              <a:t>retrospective</a:t>
            </a:r>
          </a:p>
          <a:p>
            <a:pPr lvl="1"/>
            <a:r>
              <a:rPr lang="en-US" sz="2000" dirty="0" smtClean="0"/>
              <a:t>Encourage Root Cause analysis</a:t>
            </a:r>
          </a:p>
          <a:p>
            <a:pPr lvl="1"/>
            <a:r>
              <a:rPr lang="en-US" sz="2000" dirty="0" smtClean="0"/>
              <a:t>Steer the team away from the ‘F’ word “Feelings”</a:t>
            </a:r>
          </a:p>
          <a:p>
            <a:r>
              <a:rPr lang="en-US" sz="2400" dirty="0"/>
              <a:t>Give your retrospectives </a:t>
            </a:r>
            <a:r>
              <a:rPr lang="en-US" sz="2400" dirty="0" smtClean="0"/>
              <a:t>‘themes’: </a:t>
            </a:r>
          </a:p>
          <a:p>
            <a:pPr lvl="1"/>
            <a:r>
              <a:rPr lang="en-US" sz="2000" dirty="0" smtClean="0"/>
              <a:t>“How Can we Improve Teamwork” or “Increase Quality”</a:t>
            </a:r>
          </a:p>
          <a:p>
            <a:r>
              <a:rPr lang="en-US" sz="2400" dirty="0"/>
              <a:t>Get participants </a:t>
            </a:r>
            <a:r>
              <a:rPr lang="en-US" sz="2400" dirty="0" smtClean="0"/>
              <a:t>engaged</a:t>
            </a:r>
          </a:p>
          <a:p>
            <a:pPr lvl="1"/>
            <a:r>
              <a:rPr lang="en-US" sz="2000" dirty="0" smtClean="0"/>
              <a:t>Use a Talking Stick</a:t>
            </a:r>
          </a:p>
          <a:p>
            <a:pPr lvl="1"/>
            <a:r>
              <a:rPr lang="en-US" sz="2000" dirty="0" smtClean="0"/>
              <a:t>Use the </a:t>
            </a:r>
            <a:r>
              <a:rPr lang="en-US" sz="2000" dirty="0" smtClean="0">
                <a:hlinkClick r:id="rId2"/>
              </a:rPr>
              <a:t>Fist of Five </a:t>
            </a:r>
            <a:r>
              <a:rPr lang="en-US" sz="2000" dirty="0" smtClean="0"/>
              <a:t>to vote on priorities</a:t>
            </a:r>
          </a:p>
          <a:p>
            <a:pPr lvl="1"/>
            <a:r>
              <a:rPr lang="en-US" sz="2000" dirty="0" smtClean="0"/>
              <a:t>Consider using </a:t>
            </a:r>
            <a:r>
              <a:rPr lang="en-US" sz="2000" dirty="0" smtClean="0">
                <a:hlinkClick r:id="rId3"/>
              </a:rPr>
              <a:t>Speedboat </a:t>
            </a:r>
            <a:r>
              <a:rPr lang="en-US" sz="2000" dirty="0" smtClean="0"/>
              <a:t>as opposed to a Pluses and Minuses flipchart</a:t>
            </a:r>
          </a:p>
          <a:p>
            <a:r>
              <a:rPr lang="en-US" sz="2400" dirty="0"/>
              <a:t>Change things </a:t>
            </a:r>
            <a:r>
              <a:rPr lang="en-US" sz="2400" dirty="0" smtClean="0"/>
              <a:t>up</a:t>
            </a:r>
          </a:p>
          <a:p>
            <a:pPr lvl="1"/>
            <a:r>
              <a:rPr lang="en-US" sz="2000" dirty="0" smtClean="0"/>
              <a:t>Hold them in different locations</a:t>
            </a:r>
          </a:p>
          <a:p>
            <a:pPr lvl="1"/>
            <a:r>
              <a:rPr lang="en-US" sz="2000" dirty="0" smtClean="0"/>
              <a:t>Make a “Build a Sundae” or something similar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644491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http://it.toolbox.com/blogs/agile-pm/energize-your-retrospectives-24162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708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Burn-downs</a:t>
            </a:r>
          </a:p>
          <a:p>
            <a:pPr lvl="1"/>
            <a:r>
              <a:rPr lang="en-US" dirty="0" smtClean="0"/>
              <a:t>Show how long it will take to complete all story points</a:t>
            </a:r>
          </a:p>
          <a:p>
            <a:pPr lvl="1"/>
            <a:r>
              <a:rPr lang="en-US" dirty="0" smtClean="0"/>
              <a:t>Each iteration should show progress to accomplishing the outcome of the project</a:t>
            </a:r>
          </a:p>
          <a:p>
            <a:pPr lvl="1"/>
            <a:r>
              <a:rPr lang="en-US" dirty="0" smtClean="0"/>
              <a:t>Credit for completing a story point comes only from demoing the functionality, passing acceptance tests and completing the ‘what is done’ criteria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04800"/>
            <a:ext cx="2138363" cy="10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Burn-Down Charts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effort remaining for the release</a:t>
            </a:r>
          </a:p>
          <a:p>
            <a:r>
              <a:rPr lang="en-US" dirty="0" smtClean="0"/>
              <a:t>Goal is to get to zero</a:t>
            </a:r>
          </a:p>
          <a:p>
            <a:r>
              <a:rPr lang="en-US" dirty="0" smtClean="0"/>
              <a:t>Intended to be very light-</a:t>
            </a:r>
            <a:br>
              <a:rPr lang="en-US" dirty="0" smtClean="0"/>
            </a:br>
            <a:r>
              <a:rPr lang="en-US" dirty="0" smtClean="0"/>
              <a:t>weight</a:t>
            </a:r>
          </a:p>
          <a:p>
            <a:r>
              <a:rPr lang="en-US" dirty="0" smtClean="0"/>
              <a:t>Provides insight into patterns</a:t>
            </a:r>
          </a:p>
          <a:p>
            <a:pPr lvl="1"/>
            <a:r>
              <a:rPr lang="en-US" dirty="0" smtClean="0"/>
              <a:t>An increase in points between</a:t>
            </a:r>
            <a:br>
              <a:rPr lang="en-US" dirty="0" smtClean="0"/>
            </a:br>
            <a:r>
              <a:rPr lang="en-US" dirty="0" smtClean="0"/>
              <a:t>iterations means new scope</a:t>
            </a:r>
          </a:p>
          <a:p>
            <a:pPr lvl="1"/>
            <a:r>
              <a:rPr lang="en-US" dirty="0" smtClean="0"/>
              <a:t>Plateaus usually reflect </a:t>
            </a:r>
            <a:br>
              <a:rPr lang="en-US" dirty="0" smtClean="0"/>
            </a:br>
            <a:r>
              <a:rPr lang="en-US" dirty="0" smtClean="0"/>
              <a:t>technical debt</a:t>
            </a:r>
          </a:p>
        </p:txBody>
      </p:sp>
      <p:pic>
        <p:nvPicPr>
          <p:cNvPr id="37890" name="Picture 2" descr="Release burndown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350" y="2057400"/>
            <a:ext cx="2838450" cy="340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Value Points</a:t>
            </a:r>
            <a:endParaRPr lang="en-US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800600"/>
            <a:ext cx="389466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581219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0" y="5257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Burn-up</a:t>
            </a:r>
            <a:r>
              <a:rPr lang="en-US" sz="2400" dirty="0" smtClean="0"/>
              <a:t> chart shows progress towards the total ‘release’ value of the project</a:t>
            </a:r>
            <a:endParaRPr lang="en-US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4800600" y="685800"/>
            <a:ext cx="4191000" cy="3915728"/>
            <a:chOff x="4800600" y="685800"/>
            <a:chExt cx="4191000" cy="3915728"/>
          </a:xfrm>
        </p:grpSpPr>
        <p:grpSp>
          <p:nvGrpSpPr>
            <p:cNvPr id="28" name="Group 27"/>
            <p:cNvGrpSpPr/>
            <p:nvPr/>
          </p:nvGrpSpPr>
          <p:grpSpPr>
            <a:xfrm>
              <a:off x="4800600" y="685800"/>
              <a:ext cx="4191000" cy="3810000"/>
              <a:chOff x="4800600" y="685800"/>
              <a:chExt cx="4191000" cy="381000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934200" y="6858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Total Value Points for all stories in backlog</a:t>
                </a:r>
                <a:endParaRPr lang="en-US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rot="10800000" flipV="1">
                <a:off x="6324600" y="1143000"/>
                <a:ext cx="609600" cy="7173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6934200" y="1828800"/>
                <a:ext cx="2057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Target dates based on different  estimates of velocity</a:t>
                </a:r>
                <a:endParaRPr lang="en-US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 bwMode="auto">
              <a:xfrm rot="10800000" flipV="1">
                <a:off x="4800600" y="2362200"/>
                <a:ext cx="1981200" cy="7620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 rot="10800000" flipV="1">
                <a:off x="5257800" y="2514600"/>
                <a:ext cx="1676400" cy="12954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 rot="5400000">
                <a:off x="5562600" y="3124200"/>
                <a:ext cx="1600200" cy="11430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1" name="TextBox 30"/>
            <p:cNvSpPr txBox="1"/>
            <p:nvPr/>
          </p:nvSpPr>
          <p:spPr>
            <a:xfrm>
              <a:off x="6934200" y="3124200"/>
              <a:ext cx="2057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Iterations should be ‘stacked’ with as many high value stories early in the iterations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-0.10248 C -0.0875 -0.18598 -0.13507 -0.26926 -0.17778 -0.30951 C -0.22049 -0.34976 -0.27101 -0.33981 -0.29618 -0.34444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12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68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ScrumMaster</a:t>
            </a:r>
            <a:r>
              <a:rPr lang="en-US" dirty="0" smtClean="0"/>
              <a:t> and Project Manager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Agile describes the </a:t>
            </a:r>
            <a:r>
              <a:rPr lang="en-US" sz="2800" dirty="0" err="1" smtClean="0"/>
              <a:t>ScrumMaster</a:t>
            </a:r>
            <a:r>
              <a:rPr lang="en-US" sz="2800" dirty="0" smtClean="0"/>
              <a:t> as the buffer between the team and any distracting influences</a:t>
            </a:r>
          </a:p>
          <a:p>
            <a:r>
              <a:rPr lang="en-US" sz="2800" dirty="0" smtClean="0"/>
              <a:t>It’s role is not to direct but to enable the team to achieve success</a:t>
            </a:r>
          </a:p>
          <a:p>
            <a:r>
              <a:rPr lang="en-US" sz="2800" dirty="0" smtClean="0"/>
              <a:t>An Agile Project Manager is also an enabler for the team blending facilitator, mentor and coach into the </a:t>
            </a:r>
            <a:r>
              <a:rPr lang="en-US" sz="2800" dirty="0" err="1" smtClean="0"/>
              <a:t>proess</a:t>
            </a:r>
            <a:endParaRPr lang="en-US" sz="2800" dirty="0" smtClean="0"/>
          </a:p>
          <a:p>
            <a:r>
              <a:rPr lang="en-US" sz="2800" dirty="0" smtClean="0"/>
              <a:t>Agile project managers are also responsible for managing the other PMP process groups (</a:t>
            </a:r>
            <a:r>
              <a:rPr lang="en-US" sz="2800" dirty="0" err="1" smtClean="0"/>
              <a:t>Initating</a:t>
            </a:r>
            <a:r>
              <a:rPr lang="en-US" sz="2800" dirty="0" smtClean="0"/>
              <a:t>, Planning, Executing, Monitoring/Controlling and Closing)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64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fast and relatively high level review</a:t>
            </a:r>
          </a:p>
          <a:p>
            <a:pPr lvl="1"/>
            <a:r>
              <a:rPr lang="en-US" dirty="0" smtClean="0"/>
              <a:t>Lots more details in books, blogs and magazines</a:t>
            </a:r>
          </a:p>
          <a:p>
            <a:r>
              <a:rPr lang="en-US" dirty="0" smtClean="0"/>
              <a:t>Aligns with PMI-ACP certification now available</a:t>
            </a:r>
          </a:p>
          <a:p>
            <a:r>
              <a:rPr lang="en-US" dirty="0" smtClean="0"/>
              <a:t>The key is to keep it simple and remember the perfect is the enemy of the good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Brief Refresher on Agile</a:t>
            </a:r>
          </a:p>
          <a:p>
            <a:r>
              <a:rPr lang="en-US" dirty="0" smtClean="0"/>
              <a:t>Hallmarks of an Agile Project</a:t>
            </a:r>
          </a:p>
          <a:p>
            <a:r>
              <a:rPr lang="en-US" dirty="0" smtClean="0"/>
              <a:t>A Walk Through a Typical Agile Project Lifecycle</a:t>
            </a:r>
          </a:p>
          <a:p>
            <a:r>
              <a:rPr lang="en-US" dirty="0" smtClean="0"/>
              <a:t>References and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Agile Development and Books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3962400" cy="4953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400" b="1" dirty="0" smtClean="0"/>
              <a:t>Methodologies</a:t>
            </a:r>
            <a:endParaRPr lang="en-US" sz="1400" b="1" dirty="0" smtClean="0">
              <a:hlinkClick r:id="rId3" action="ppaction://hlinkfile" tooltip="Scrum (management)"/>
            </a:endParaRPr>
          </a:p>
          <a:p>
            <a:pPr eaLnBrk="1" hangingPunct="1">
              <a:defRPr/>
            </a:pPr>
            <a:r>
              <a:rPr lang="en-US" sz="1400" dirty="0" smtClean="0">
                <a:hlinkClick r:id="rId3" action="ppaction://hlinkfile" tooltip="Scrum (management)"/>
              </a:rPr>
              <a:t>Scrum</a:t>
            </a:r>
            <a:r>
              <a:rPr lang="en-US" sz="1400" dirty="0" smtClean="0"/>
              <a:t> </a:t>
            </a:r>
          </a:p>
          <a:p>
            <a:pPr eaLnBrk="1" hangingPunct="1">
              <a:defRPr/>
            </a:pPr>
            <a:r>
              <a:rPr lang="en-US" sz="1400" dirty="0" smtClean="0">
                <a:hlinkClick r:id="rId4" action="ppaction://hlinkfile" tooltip="Crystal Clear (software development)"/>
              </a:rPr>
              <a:t>Crystal Clear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>
                <a:hlinkClick r:id="rId5" action="ppaction://hlinkfile" tooltip="Extreme Programming"/>
              </a:rPr>
              <a:t>Extreme Programming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>
                <a:hlinkClick r:id="rId6" action="ppaction://hlinkfile" tooltip="Adaptive Software Development"/>
              </a:rPr>
              <a:t>Adaptive Software Development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>
                <a:hlinkClick r:id="rId7" action="ppaction://hlinkfile" tooltip="Feature Driven Development"/>
              </a:rPr>
              <a:t>Feature Driven Development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>
                <a:hlinkClick r:id="rId8" action="ppaction://hlinkfile" tooltip="Dynamic Systems Development Method"/>
              </a:rPr>
              <a:t>Dynamic Systems Development Method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>
                <a:hlinkClick r:id="rId9"/>
              </a:rPr>
              <a:t>OpenUP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>
                <a:hlinkClick r:id="rId10"/>
              </a:rPr>
              <a:t>Enterprise Unified Process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>
                <a:hlinkClick r:id="rId11"/>
              </a:rPr>
              <a:t>Lean Software Development</a:t>
            </a:r>
            <a:endParaRPr lang="en-US" sz="1400" dirty="0" smtClean="0"/>
          </a:p>
          <a:p>
            <a:pPr eaLnBrk="1" hangingPunct="1">
              <a:buFontTx/>
              <a:buNone/>
              <a:defRPr/>
            </a:pPr>
            <a:r>
              <a:rPr lang="en-US" sz="1400" b="1" dirty="0" smtClean="0"/>
              <a:t>Techniques</a:t>
            </a:r>
          </a:p>
          <a:p>
            <a:pPr eaLnBrk="1" hangingPunct="1">
              <a:defRPr/>
            </a:pPr>
            <a:r>
              <a:rPr lang="en-US" sz="1400" dirty="0" smtClean="0">
                <a:hlinkClick r:id="rId12"/>
              </a:rPr>
              <a:t>Planning Poker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>
                <a:hlinkClick r:id="rId13"/>
              </a:rPr>
              <a:t>Fist of Five</a:t>
            </a:r>
            <a:endParaRPr lang="en-US" sz="1400" dirty="0" smtClean="0"/>
          </a:p>
          <a:p>
            <a:pPr eaLnBrk="1" hangingPunct="1">
              <a:buFontTx/>
              <a:buNone/>
              <a:defRPr/>
            </a:pPr>
            <a:r>
              <a:rPr lang="en-US" sz="1400" b="1" dirty="0" smtClean="0"/>
              <a:t>Reference Information</a:t>
            </a:r>
          </a:p>
          <a:p>
            <a:pPr eaLnBrk="1" hangingPunct="1">
              <a:defRPr/>
            </a:pPr>
            <a:r>
              <a:rPr lang="en-US" sz="1400" dirty="0" smtClean="0">
                <a:hlinkClick r:id="rId14"/>
              </a:rPr>
              <a:t>Agile Wikipedia Reference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>
                <a:hlinkClick r:id="rId15"/>
              </a:rPr>
              <a:t>Post-</a:t>
            </a:r>
            <a:r>
              <a:rPr lang="en-US" sz="1400" dirty="0" err="1" smtClean="0">
                <a:hlinkClick r:id="rId15"/>
              </a:rPr>
              <a:t>Agilism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>
                <a:hlinkClick r:id="rId16"/>
              </a:rPr>
              <a:t>The Project Troika</a:t>
            </a:r>
            <a:endParaRPr lang="en-US" sz="1400" dirty="0" smtClean="0"/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endParaRPr lang="en-US" sz="1400" dirty="0" smtClean="0"/>
          </a:p>
        </p:txBody>
      </p:sp>
      <p:pic>
        <p:nvPicPr>
          <p:cNvPr id="2050" name="Picture 2" descr="http://marketplace.pmi.org/-/mkpl/9780321219770_lrg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4" y="1600200"/>
            <a:ext cx="1628776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arketplace.pmi.org/-/mkpl/00101194401_lrg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85" y="1600200"/>
            <a:ext cx="1690826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arketplace.pmi.org/-/mkpl/00101232001_lrg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5" y="4114800"/>
            <a:ext cx="162877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arketplace.pmi.org/-/mkpl/00101134301_lrg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85" y="4114800"/>
            <a:ext cx="1690826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5814" y="1143000"/>
            <a:ext cx="384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Recommended by the PMI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Definition of Agile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 Narrow" pitchFamily="34" charset="0"/>
              <a:buNone/>
              <a:defRPr/>
            </a:pPr>
            <a:r>
              <a:rPr lang="en-US" sz="2000" dirty="0" smtClean="0"/>
              <a:t>Agile is an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iterative and incremental </a:t>
            </a:r>
            <a:r>
              <a:rPr lang="en-US" sz="2000" dirty="0" smtClean="0"/>
              <a:t>(evolutionary) approach to project development </a:t>
            </a:r>
          </a:p>
          <a:p>
            <a:pPr algn="ctr">
              <a:buFont typeface="Arial Narrow" pitchFamily="34" charset="0"/>
              <a:buNone/>
              <a:defRPr/>
            </a:pPr>
            <a:r>
              <a:rPr lang="en-US" sz="2000" dirty="0" smtClean="0"/>
              <a:t>which is performed in a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highly collaborative </a:t>
            </a:r>
            <a:r>
              <a:rPr lang="en-US" sz="2000" dirty="0" smtClean="0"/>
              <a:t>manner</a:t>
            </a:r>
          </a:p>
          <a:p>
            <a:pPr algn="ctr">
              <a:buFont typeface="Arial Narrow" pitchFamily="34" charset="0"/>
              <a:buNone/>
              <a:defRPr/>
            </a:pPr>
            <a:r>
              <a:rPr lang="en-US" sz="2000" dirty="0" smtClean="0"/>
              <a:t>by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self-organizing</a:t>
            </a:r>
            <a:r>
              <a:rPr lang="en-US" sz="2000" dirty="0" smtClean="0"/>
              <a:t> teams</a:t>
            </a:r>
          </a:p>
          <a:p>
            <a:pPr algn="ctr">
              <a:buFont typeface="Arial Narrow" pitchFamily="34" charset="0"/>
              <a:buNone/>
              <a:defRPr/>
            </a:pPr>
            <a:r>
              <a:rPr lang="en-US" sz="2000" dirty="0" smtClean="0"/>
              <a:t>with "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just enough</a:t>
            </a:r>
            <a:r>
              <a:rPr lang="en-US" sz="2000" dirty="0" smtClean="0"/>
              <a:t>" ceremony</a:t>
            </a:r>
          </a:p>
          <a:p>
            <a:pPr algn="ctr">
              <a:buFont typeface="Arial Narrow" pitchFamily="34" charset="0"/>
              <a:buNone/>
              <a:defRPr/>
            </a:pPr>
            <a:r>
              <a:rPr lang="en-US" sz="2000" dirty="0" smtClean="0"/>
              <a:t>that produces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high quality software</a:t>
            </a:r>
          </a:p>
          <a:p>
            <a:pPr algn="ctr">
              <a:buFont typeface="Arial Narrow" pitchFamily="34" charset="0"/>
              <a:buNone/>
              <a:defRPr/>
            </a:pPr>
            <a:r>
              <a:rPr lang="en-US" sz="2000" dirty="0" smtClean="0"/>
              <a:t>in a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cost effective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timely</a:t>
            </a:r>
            <a:r>
              <a:rPr lang="en-US" sz="2000" dirty="0" smtClean="0"/>
              <a:t> manner</a:t>
            </a:r>
          </a:p>
          <a:p>
            <a:pPr algn="ctr">
              <a:buFont typeface="Arial Narrow" pitchFamily="34" charset="0"/>
              <a:buNone/>
              <a:defRPr/>
            </a:pPr>
            <a:r>
              <a:rPr lang="en-US" sz="2000" dirty="0" smtClean="0"/>
              <a:t> which meets the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changing needs </a:t>
            </a:r>
            <a:r>
              <a:rPr lang="en-US" sz="2000" dirty="0" smtClean="0"/>
              <a:t>of its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stakeholders</a:t>
            </a:r>
            <a:r>
              <a:rPr lang="en-US" sz="2000" dirty="0" smtClean="0"/>
              <a:t>.</a:t>
            </a:r>
          </a:p>
          <a:p>
            <a:pPr algn="ctr">
              <a:defRPr/>
            </a:pPr>
            <a:endParaRPr lang="en-US" sz="2000" dirty="0" smtClean="0"/>
          </a:p>
          <a:p>
            <a:pPr algn="r">
              <a:buFont typeface="Arial Narrow" pitchFamily="34" charset="0"/>
              <a:buNone/>
              <a:defRPr/>
            </a:pPr>
            <a:r>
              <a:rPr lang="en-US" sz="2000" dirty="0" smtClean="0"/>
              <a:t> - Scott Ambler, </a:t>
            </a:r>
            <a:r>
              <a:rPr lang="en-US" sz="2000" dirty="0" smtClean="0">
                <a:hlinkClick r:id="rId2"/>
              </a:rPr>
              <a:t>www.agilemodeling.com</a:t>
            </a:r>
            <a:r>
              <a:rPr lang="en-US" sz="2000" dirty="0" smtClean="0"/>
              <a:t> , </a:t>
            </a:r>
            <a:r>
              <a:rPr lang="en-US" sz="2000" dirty="0" smtClean="0">
                <a:hlinkClick r:id="rId3"/>
              </a:rPr>
              <a:t>Managing Agile Projects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14517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Lest We Forget…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800" y="2590800"/>
            <a:ext cx="8610600" cy="30469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2"/>
                </a:solidFill>
              </a:rPr>
              <a:t>Individuals and interactions over processes and tools </a:t>
            </a:r>
            <a:br>
              <a:rPr lang="en-US" sz="2400" b="1" dirty="0">
                <a:solidFill>
                  <a:schemeClr val="bg2"/>
                </a:solidFill>
              </a:rPr>
            </a:br>
            <a:r>
              <a:rPr lang="en-US" sz="2400" b="1" dirty="0">
                <a:solidFill>
                  <a:schemeClr val="bg2"/>
                </a:solidFill>
              </a:rPr>
              <a:t>Working software over comprehensive documentation </a:t>
            </a:r>
            <a:br>
              <a:rPr lang="en-US" sz="2400" b="1" dirty="0">
                <a:solidFill>
                  <a:schemeClr val="bg2"/>
                </a:solidFill>
              </a:rPr>
            </a:br>
            <a:r>
              <a:rPr lang="en-US" sz="2400" b="1" dirty="0">
                <a:solidFill>
                  <a:schemeClr val="bg2"/>
                </a:solidFill>
              </a:rPr>
              <a:t>Customer collaboration over contract negotiation </a:t>
            </a:r>
            <a:br>
              <a:rPr lang="en-US" sz="2400" b="1" dirty="0">
                <a:solidFill>
                  <a:schemeClr val="bg2"/>
                </a:solidFill>
              </a:rPr>
            </a:br>
            <a:r>
              <a:rPr lang="en-US" sz="2400" b="1" dirty="0">
                <a:solidFill>
                  <a:schemeClr val="bg2"/>
                </a:solidFill>
              </a:rPr>
              <a:t>Responding to change over following a plan 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819400" y="1371600"/>
            <a:ext cx="34211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Agile Manifesto </a:t>
            </a:r>
          </a:p>
          <a:p>
            <a:pPr algn="ctr"/>
            <a:r>
              <a:rPr lang="en-US" dirty="0"/>
              <a:t>(</a:t>
            </a:r>
            <a:r>
              <a:rPr lang="en-US" dirty="0">
                <a:hlinkClick r:id="rId3"/>
              </a:rPr>
              <a:t>www.agilemanifesto.org</a:t>
            </a:r>
            <a:r>
              <a:rPr lang="en-US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Agile Core</a:t>
            </a:r>
          </a:p>
        </p:txBody>
      </p:sp>
      <p:sp>
        <p:nvSpPr>
          <p:cNvPr id="16390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dirty="0" smtClean="0"/>
              <a:t>Hallmarks of Agile Project Techniques :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600" b="1" dirty="0" smtClean="0"/>
              <a:t>Iterations with Demos:  </a:t>
            </a:r>
            <a:r>
              <a:rPr lang="en-US" sz="1600" dirty="0"/>
              <a:t>The project should be broken into a series of time-boxed, iterations that have a demo to show progress to all stakeholders.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600" b="1" dirty="0" smtClean="0"/>
              <a:t>User Stories reflect business value and priority</a:t>
            </a:r>
            <a:r>
              <a:rPr lang="en-US" sz="1600" dirty="0" smtClean="0"/>
              <a:t>:  User Stories are managed in a backlog, prioritized by business value and releases are determined by the development velocity and what is deemed acceptable as a production release.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600" b="1" dirty="0" smtClean="0"/>
              <a:t>Committed Product Owners:  </a:t>
            </a:r>
            <a:r>
              <a:rPr lang="en-US" sz="1600" dirty="0" smtClean="0"/>
              <a:t>Tradeoffs are an important part of the process.</a:t>
            </a:r>
            <a:r>
              <a:rPr lang="en-US" sz="1600" b="1" dirty="0" smtClean="0"/>
              <a:t>  </a:t>
            </a:r>
            <a:r>
              <a:rPr lang="en-US" sz="1600" dirty="0" smtClean="0"/>
              <a:t>Prioritizing business value of work with Business and IT working collaboratively to balance risk.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600" b="1" dirty="0"/>
              <a:t>Acceptance Tests for all Requirements:  </a:t>
            </a:r>
            <a:r>
              <a:rPr lang="en-US" sz="1600" dirty="0"/>
              <a:t>Everyone owns ‘quality’. Standards, Test automation and key principles such as Test Early / Test Often are </a:t>
            </a:r>
            <a:r>
              <a:rPr lang="en-US" sz="1600" dirty="0" smtClean="0"/>
              <a:t>emphasized. Automate tests and enable continuous integration where possible.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600" b="1" dirty="0" smtClean="0"/>
              <a:t>Retrospectives:  </a:t>
            </a:r>
            <a:r>
              <a:rPr lang="en-US" sz="1600" dirty="0"/>
              <a:t>Weekly team retrospectives should be held to learn how to improve and enhance the project delivery efforts.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600" b="1" dirty="0" smtClean="0"/>
              <a:t>Sustainable Pace/Velocity:  </a:t>
            </a:r>
            <a:r>
              <a:rPr lang="en-US" sz="1600" dirty="0" smtClean="0"/>
              <a:t>Team members are involved in estimates and commitment dates.  Overtime, weekend work and heroic efforts are ‘bad smells’.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600" b="1" dirty="0" smtClean="0"/>
              <a:t>Communication:  </a:t>
            </a:r>
            <a:r>
              <a:rPr lang="en-US" sz="1600" dirty="0" smtClean="0"/>
              <a:t>Daily ‘scrums’ should be held amongst team members to understand what has been accomplished, what will be accomplished and what roadblocks exist.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600" b="1" dirty="0" smtClean="0"/>
              <a:t>Visibility:  </a:t>
            </a:r>
            <a:r>
              <a:rPr lang="en-US" sz="1600" dirty="0" smtClean="0"/>
              <a:t>Information on project status, progress and issues/risks should be maintained in real-time, web accessible tools.</a:t>
            </a:r>
            <a:endParaRPr lang="en-US" sz="1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030948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An Agile Project Example</a:t>
            </a:r>
          </a:p>
        </p:txBody>
      </p:sp>
      <p:pic>
        <p:nvPicPr>
          <p:cNvPr id="15363" name="Picture 2" descr="http://www.controlchaos.com/images/diagram/fl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1089025"/>
            <a:ext cx="52578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905000" y="1828800"/>
            <a:ext cx="16224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Acceptance Tests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2524125" y="1066800"/>
            <a:ext cx="1163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Continuous </a:t>
            </a:r>
          </a:p>
          <a:p>
            <a:r>
              <a:rPr lang="en-US">
                <a:solidFill>
                  <a:srgbClr val="FF0000"/>
                </a:solidFill>
              </a:rPr>
              <a:t>Integration</a:t>
            </a:r>
          </a:p>
        </p:txBody>
      </p:sp>
      <p:pic>
        <p:nvPicPr>
          <p:cNvPr id="15367" name="Picture 2" descr="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0929" y="5491162"/>
            <a:ext cx="2057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StoryCar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6325" y="4489450"/>
            <a:ext cx="6477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StoryCar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7725" y="4343400"/>
            <a:ext cx="6477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StoryCard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6325" y="4191000"/>
            <a:ext cx="7239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0" descr="StoryCard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5" y="48006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695325" y="3810000"/>
            <a:ext cx="1173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User Stories</a:t>
            </a:r>
          </a:p>
        </p:txBody>
      </p:sp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2563203" y="5086885"/>
            <a:ext cx="2307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Visibility and Velocity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374" name="TextBox 17"/>
          <p:cNvSpPr txBox="1">
            <a:spLocks noChangeArrowheads="1"/>
          </p:cNvSpPr>
          <p:nvPr/>
        </p:nvSpPr>
        <p:spPr bwMode="auto">
          <a:xfrm>
            <a:off x="5504471" y="4071611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Demonstration of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Working Software</a:t>
            </a:r>
          </a:p>
        </p:txBody>
      </p:sp>
      <p:sp>
        <p:nvSpPr>
          <p:cNvPr id="15375" name="TextBox 18"/>
          <p:cNvSpPr txBox="1">
            <a:spLocks noChangeArrowheads="1"/>
          </p:cNvSpPr>
          <p:nvPr/>
        </p:nvSpPr>
        <p:spPr bwMode="auto">
          <a:xfrm>
            <a:off x="5343525" y="1219200"/>
            <a:ext cx="1666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Daily Stand-up</a:t>
            </a:r>
          </a:p>
        </p:txBody>
      </p:sp>
      <p:sp>
        <p:nvSpPr>
          <p:cNvPr id="15376" name="TextBox 19"/>
          <p:cNvSpPr txBox="1">
            <a:spLocks noChangeArrowheads="1"/>
          </p:cNvSpPr>
          <p:nvPr/>
        </p:nvSpPr>
        <p:spPr bwMode="auto">
          <a:xfrm>
            <a:off x="771525" y="3276600"/>
            <a:ext cx="1390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Product Owner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581525" y="2895600"/>
            <a:ext cx="533400" cy="152400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4269765" y="2809230"/>
            <a:ext cx="1156920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Iterations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06" y="5476919"/>
            <a:ext cx="1196975" cy="101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5513640" y="51816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Retrospective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6152171" y="4703590"/>
            <a:ext cx="762000" cy="478010"/>
          </a:xfrm>
          <a:prstGeom prst="downArrow">
            <a:avLst/>
          </a:prstGeom>
          <a:solidFill>
            <a:srgbClr val="05DDA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5340045" y="5054600"/>
            <a:ext cx="311760" cy="660400"/>
          </a:xfrm>
          <a:prstGeom prst="leftArrow">
            <a:avLst/>
          </a:prstGeom>
          <a:solidFill>
            <a:srgbClr val="05DDA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3242534" y="4703590"/>
            <a:ext cx="674651" cy="321469"/>
          </a:xfrm>
          <a:prstGeom prst="upArrow">
            <a:avLst/>
          </a:prstGeom>
          <a:solidFill>
            <a:srgbClr val="05DDA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710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cornerstone of Agile Projects is the concept that the project is broken into a series of iterations (or sprints)</a:t>
            </a:r>
          </a:p>
          <a:p>
            <a:r>
              <a:rPr lang="en-US" sz="2400" dirty="0" smtClean="0"/>
              <a:t>Each iteration is a </a:t>
            </a:r>
            <a:r>
              <a:rPr lang="en-US" sz="2400" dirty="0" err="1" smtClean="0"/>
              <a:t>timeboxed</a:t>
            </a:r>
            <a:r>
              <a:rPr lang="en-US" sz="2400" dirty="0" smtClean="0"/>
              <a:t> and follows a consistent, predictable and repeatable pattern</a:t>
            </a:r>
          </a:p>
          <a:p>
            <a:r>
              <a:rPr lang="en-US" sz="2400" dirty="0" smtClean="0"/>
              <a:t>Each iteration has an output of a demonstrable, deployable amount of functionality showing business value from an end-user perspective.</a:t>
            </a:r>
          </a:p>
          <a:p>
            <a:r>
              <a:rPr lang="en-US" sz="2400" dirty="0" smtClean="0"/>
              <a:t>Each iteration follows components </a:t>
            </a:r>
            <a:br>
              <a:rPr lang="en-US" sz="2400" dirty="0" smtClean="0"/>
            </a:br>
            <a:r>
              <a:rPr lang="en-US" sz="2400" dirty="0" smtClean="0"/>
              <a:t>of the a standard SDLC</a:t>
            </a:r>
          </a:p>
          <a:p>
            <a:r>
              <a:rPr lang="en-US" sz="2400" dirty="0" smtClean="0"/>
              <a:t>Iterations also closeout with a </a:t>
            </a:r>
            <a:br>
              <a:rPr lang="en-US" sz="2400" dirty="0" smtClean="0"/>
            </a:br>
            <a:r>
              <a:rPr lang="en-US" sz="2400" dirty="0" smtClean="0"/>
              <a:t>retrospective on how what worked </a:t>
            </a:r>
            <a:br>
              <a:rPr lang="en-US" sz="2400" dirty="0" smtClean="0"/>
            </a:br>
            <a:r>
              <a:rPr lang="en-US" sz="2400" dirty="0" smtClean="0"/>
              <a:t>and what could be improved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4475" b="13984"/>
          <a:stretch/>
        </p:blipFill>
        <p:spPr bwMode="auto">
          <a:xfrm>
            <a:off x="7289964" y="228600"/>
            <a:ext cx="158892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http://www.ibm.com/developerworks/rational/library/content/04March/3070/3070_fig11.jpg"/>
          <p:cNvPicPr>
            <a:picLocks noChangeAspect="1" noChangeArrowheads="1"/>
          </p:cNvPicPr>
          <p:nvPr/>
        </p:nvPicPr>
        <p:blipFill>
          <a:blip r:embed="rId3" cstate="print"/>
          <a:srcRect l="18701" t="12780"/>
          <a:stretch>
            <a:fillRect/>
          </a:stretch>
        </p:blipFill>
        <p:spPr bwMode="auto">
          <a:xfrm>
            <a:off x="5867400" y="3886200"/>
            <a:ext cx="2981325" cy="2600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89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Example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90353" y="2684332"/>
            <a:ext cx="5351462" cy="615415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16440" y="2673220"/>
            <a:ext cx="228600" cy="62652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81153" y="2831175"/>
            <a:ext cx="228600" cy="32172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3478" y="2674807"/>
            <a:ext cx="228600" cy="62494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55315" y="1835019"/>
            <a:ext cx="2133600" cy="381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Week 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08015" y="1835019"/>
            <a:ext cx="2133600" cy="381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Week 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60715" y="1835019"/>
            <a:ext cx="2133600" cy="381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Week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6249" y="2368419"/>
            <a:ext cx="228600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6299" y="2368419"/>
            <a:ext cx="228600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96349" y="2368419"/>
            <a:ext cx="228600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96399" y="2368419"/>
            <a:ext cx="228600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96449" y="2368419"/>
            <a:ext cx="228600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83347" y="2368419"/>
            <a:ext cx="228600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3397" y="2368419"/>
            <a:ext cx="228600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83447" y="2368419"/>
            <a:ext cx="228600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83497" y="2368419"/>
            <a:ext cx="228600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83547" y="2368419"/>
            <a:ext cx="228600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28283" y="2368419"/>
            <a:ext cx="228600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28333" y="2368419"/>
            <a:ext cx="228600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28383" y="2368419"/>
            <a:ext cx="228600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28433" y="2368419"/>
            <a:ext cx="228600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8483" y="2368419"/>
            <a:ext cx="228600" cy="15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24428" y="2673219"/>
            <a:ext cx="228600" cy="24552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01365" y="2673219"/>
            <a:ext cx="228600" cy="62652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29190" y="3071147"/>
            <a:ext cx="228600" cy="2286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6200" y="3299747"/>
            <a:ext cx="2020199" cy="3130888"/>
            <a:chOff x="76200" y="3299747"/>
            <a:chExt cx="2020199" cy="3130888"/>
          </a:xfrm>
        </p:grpSpPr>
        <p:grpSp>
          <p:nvGrpSpPr>
            <p:cNvPr id="32" name="Group 70"/>
            <p:cNvGrpSpPr>
              <a:grpSpLocks/>
            </p:cNvGrpSpPr>
            <p:nvPr/>
          </p:nvGrpSpPr>
          <p:grpSpPr bwMode="auto">
            <a:xfrm>
              <a:off x="76200" y="5465900"/>
              <a:ext cx="2020199" cy="964735"/>
              <a:chOff x="470649" y="5486400"/>
              <a:chExt cx="1773332" cy="964735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533400" y="5486400"/>
                <a:ext cx="1676400" cy="96473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70649" y="5504722"/>
                <a:ext cx="1773332" cy="946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12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Set </a:t>
                </a: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the </a:t>
                </a:r>
                <a:r>
                  <a:rPr lang="en-US" sz="12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goals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12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Identify the value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12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Assess the architecture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Agree on the tests</a:t>
                </a:r>
                <a:endParaRPr lang="en-US" sz="1200" b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86626" y="4953000"/>
              <a:ext cx="159934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Iteration Preparation</a:t>
              </a:r>
              <a:endPara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cxnSp>
          <p:nvCxnSpPr>
            <p:cNvPr id="47" name="Straight Arrow Connector 46"/>
            <p:cNvCxnSpPr>
              <a:endCxn id="30" idx="2"/>
            </p:cNvCxnSpPr>
            <p:nvPr/>
          </p:nvCxnSpPr>
          <p:spPr bwMode="auto">
            <a:xfrm flipV="1">
              <a:off x="1010549" y="3299747"/>
              <a:ext cx="5116" cy="16200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6934200" y="191412"/>
            <a:ext cx="2019480" cy="2604570"/>
            <a:chOff x="6934200" y="191412"/>
            <a:chExt cx="2019480" cy="2604570"/>
          </a:xfrm>
        </p:grpSpPr>
        <p:grpSp>
          <p:nvGrpSpPr>
            <p:cNvPr id="64" name="Group 63"/>
            <p:cNvGrpSpPr/>
            <p:nvPr/>
          </p:nvGrpSpPr>
          <p:grpSpPr>
            <a:xfrm>
              <a:off x="6934200" y="191412"/>
              <a:ext cx="2019480" cy="1256388"/>
              <a:chOff x="6934200" y="191412"/>
              <a:chExt cx="2019480" cy="1256388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6934200" y="529966"/>
                <a:ext cx="2019480" cy="91783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 bwMode="auto">
              <a:xfrm>
                <a:off x="7002603" y="573385"/>
                <a:ext cx="188267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Review the goals</a:t>
                </a:r>
              </a:p>
              <a:p>
                <a:pPr>
                  <a:defRPr/>
                </a:pPr>
                <a:r>
                  <a:rPr lang="en-US" sz="12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Review the tests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Run </a:t>
                </a: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thru the </a:t>
                </a:r>
                <a:r>
                  <a:rPr lang="en-US" sz="12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script</a:t>
                </a:r>
              </a:p>
              <a:p>
                <a:pPr>
                  <a:defRPr/>
                </a:pPr>
                <a:r>
                  <a:rPr lang="en-US" sz="12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Document the errors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411562" y="191412"/>
                <a:ext cx="106475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Demo</a:t>
                </a:r>
                <a:endParaRPr lang="en-US" sz="1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cxnSp>
          <p:nvCxnSpPr>
            <p:cNvPr id="51" name="Straight Arrow Connector 50"/>
            <p:cNvCxnSpPr>
              <a:endCxn id="29" idx="3"/>
            </p:cNvCxnSpPr>
            <p:nvPr/>
          </p:nvCxnSpPr>
          <p:spPr bwMode="auto">
            <a:xfrm rot="5400000">
              <a:off x="7633923" y="1743105"/>
              <a:ext cx="1271983" cy="8337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4419600" y="3299748"/>
            <a:ext cx="2911140" cy="2872452"/>
            <a:chOff x="4419600" y="3299748"/>
            <a:chExt cx="2911140" cy="2872452"/>
          </a:xfrm>
        </p:grpSpPr>
        <p:grpSp>
          <p:nvGrpSpPr>
            <p:cNvPr id="93" name="Group 92"/>
            <p:cNvGrpSpPr/>
            <p:nvPr/>
          </p:nvGrpSpPr>
          <p:grpSpPr>
            <a:xfrm>
              <a:off x="4419600" y="4627708"/>
              <a:ext cx="2159381" cy="1544492"/>
              <a:chOff x="4495800" y="4627708"/>
              <a:chExt cx="2159381" cy="154449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796028" y="4627708"/>
                <a:ext cx="1558925" cy="5842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Demo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Preparation</a:t>
                </a: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4556286" y="5211909"/>
                <a:ext cx="2038408" cy="9143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495800" y="5225787"/>
                <a:ext cx="2159381" cy="946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Review the plan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Check the numbers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Highlight the good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12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Document improvements</a:t>
                </a:r>
                <a:endParaRPr lang="en-US" sz="1200" b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cxnSp>
          <p:nvCxnSpPr>
            <p:cNvPr id="66" name="Straight Arrow Connector 65"/>
            <p:cNvCxnSpPr>
              <a:endCxn id="7" idx="2"/>
            </p:cNvCxnSpPr>
            <p:nvPr/>
          </p:nvCxnSpPr>
          <p:spPr bwMode="auto">
            <a:xfrm flipV="1">
              <a:off x="6256883" y="3299748"/>
              <a:ext cx="1073857" cy="12213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6689668" y="3299747"/>
            <a:ext cx="2130096" cy="3317732"/>
            <a:chOff x="6689668" y="3299747"/>
            <a:chExt cx="2130096" cy="3317732"/>
          </a:xfrm>
        </p:grpSpPr>
        <p:grpSp>
          <p:nvGrpSpPr>
            <p:cNvPr id="68" name="Group 74"/>
            <p:cNvGrpSpPr>
              <a:grpSpLocks/>
            </p:cNvGrpSpPr>
            <p:nvPr/>
          </p:nvGrpSpPr>
          <p:grpSpPr bwMode="auto">
            <a:xfrm>
              <a:off x="6689668" y="5465900"/>
              <a:ext cx="2130096" cy="1151579"/>
              <a:chOff x="5257799" y="1828800"/>
              <a:chExt cx="1767739" cy="1151579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5257800" y="1828800"/>
                <a:ext cx="1767738" cy="10111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257799" y="1849300"/>
                <a:ext cx="1767738" cy="1131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Review the plan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Check the numbers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12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Get Feedback</a:t>
                </a:r>
                <a:endParaRPr lang="en-US" sz="1200" b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12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Document improvements</a:t>
                </a:r>
                <a:endParaRPr lang="en-US" sz="1200" b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6886667" y="5127346"/>
              <a:ext cx="170697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Retrospective</a:t>
              </a:r>
              <a:endPara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cxnSp>
          <p:nvCxnSpPr>
            <p:cNvPr id="79" name="Straight Arrow Connector 78"/>
            <p:cNvCxnSpPr>
              <a:stCxn id="74" idx="0"/>
            </p:cNvCxnSpPr>
            <p:nvPr/>
          </p:nvCxnSpPr>
          <p:spPr bwMode="auto">
            <a:xfrm flipV="1">
              <a:off x="7740152" y="3299747"/>
              <a:ext cx="3338" cy="18275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9" name="Group 58"/>
          <p:cNvGrpSpPr/>
          <p:nvPr/>
        </p:nvGrpSpPr>
        <p:grpSpPr>
          <a:xfrm>
            <a:off x="1407778" y="3299747"/>
            <a:ext cx="2873374" cy="2872453"/>
            <a:chOff x="1407778" y="3299747"/>
            <a:chExt cx="2873374" cy="2872453"/>
          </a:xfrm>
        </p:grpSpPr>
        <p:sp>
          <p:nvSpPr>
            <p:cNvPr id="80" name="Rounded Rectangle 79"/>
            <p:cNvSpPr/>
            <p:nvPr/>
          </p:nvSpPr>
          <p:spPr>
            <a:xfrm>
              <a:off x="2376777" y="5211908"/>
              <a:ext cx="1904375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459954" y="5225787"/>
              <a:ext cx="1738021" cy="946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Review the stories</a:t>
              </a:r>
            </a:p>
            <a:p>
              <a:pPr algn="ctr" fontAlgn="auto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Map out the tasks</a:t>
              </a:r>
            </a:p>
            <a:p>
              <a:pPr algn="ctr" fontAlgn="auto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Forecast the work</a:t>
              </a:r>
            </a:p>
            <a:p>
              <a:pPr algn="ctr" fontAlgn="auto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Work the </a:t>
              </a:r>
              <a:r>
                <a:rPr lang="en-US" sz="12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plan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521191" y="4627708"/>
              <a:ext cx="1615547" cy="584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Iteration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Planning</a:t>
              </a:r>
            </a:p>
          </p:txBody>
        </p:sp>
        <p:cxnSp>
          <p:nvCxnSpPr>
            <p:cNvPr id="84" name="Straight Arrow Connector 83"/>
            <p:cNvCxnSpPr>
              <a:endCxn id="9" idx="2"/>
            </p:cNvCxnSpPr>
            <p:nvPr/>
          </p:nvCxnSpPr>
          <p:spPr bwMode="auto">
            <a:xfrm flipH="1" flipV="1">
              <a:off x="1407778" y="3299747"/>
              <a:ext cx="1202971" cy="125175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7" name="Group 66"/>
          <p:cNvGrpSpPr/>
          <p:nvPr/>
        </p:nvGrpSpPr>
        <p:grpSpPr>
          <a:xfrm>
            <a:off x="3276600" y="3299748"/>
            <a:ext cx="2298230" cy="1272252"/>
            <a:chOff x="3276600" y="3299748"/>
            <a:chExt cx="2298230" cy="1272252"/>
          </a:xfrm>
        </p:grpSpPr>
        <p:sp>
          <p:nvSpPr>
            <p:cNvPr id="85" name="Rounded Rectangle 84"/>
            <p:cNvSpPr/>
            <p:nvPr/>
          </p:nvSpPr>
          <p:spPr>
            <a:xfrm>
              <a:off x="3510172" y="3606746"/>
              <a:ext cx="182042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276600" y="3299748"/>
              <a:ext cx="2298230" cy="1272252"/>
              <a:chOff x="3276600" y="3299748"/>
              <a:chExt cx="2298230" cy="1272252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3510172" y="3625587"/>
                <a:ext cx="1781018" cy="946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Build the tests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Fail the tests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Develop the stories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Pass the tests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276600" y="3299748"/>
                <a:ext cx="229823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Story Development</a:t>
                </a:r>
                <a:endParaRPr lang="en-US" sz="1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26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10343</TotalTime>
  <Words>1745</Words>
  <Application>Microsoft Office PowerPoint</Application>
  <PresentationFormat>On-screen Show (4:3)</PresentationFormat>
  <Paragraphs>273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Ocean</vt:lpstr>
      <vt:lpstr>Agile  Applied  A Closer Look at what makes a project agile </vt:lpstr>
      <vt:lpstr>About the Presenter</vt:lpstr>
      <vt:lpstr>Agenda</vt:lpstr>
      <vt:lpstr>Definition of Agile</vt:lpstr>
      <vt:lpstr>Lest We Forget…</vt:lpstr>
      <vt:lpstr>The Agile Core</vt:lpstr>
      <vt:lpstr>An Agile Project Example</vt:lpstr>
      <vt:lpstr>Iterations</vt:lpstr>
      <vt:lpstr>Iteration Example</vt:lpstr>
      <vt:lpstr>Iteration Tips and Tricks</vt:lpstr>
      <vt:lpstr>User Stories</vt:lpstr>
      <vt:lpstr>Example User Story Card</vt:lpstr>
      <vt:lpstr>Fun with Cards</vt:lpstr>
      <vt:lpstr>Story Points and Estimating</vt:lpstr>
      <vt:lpstr>Story Points</vt:lpstr>
      <vt:lpstr>Planning Poker</vt:lpstr>
      <vt:lpstr>Value Points</vt:lpstr>
      <vt:lpstr>Product Owners</vt:lpstr>
      <vt:lpstr>Scrums, Pigs and Chickens</vt:lpstr>
      <vt:lpstr>Daily Stand-up</vt:lpstr>
      <vt:lpstr>Acceptance Tests and  Continuous Integration</vt:lpstr>
      <vt:lpstr>Demos</vt:lpstr>
      <vt:lpstr>Retrospectives</vt:lpstr>
      <vt:lpstr>Retrospectives Retrospective</vt:lpstr>
      <vt:lpstr>Measurements</vt:lpstr>
      <vt:lpstr>Burn-Down Charts</vt:lpstr>
      <vt:lpstr>Iteration Value Points</vt:lpstr>
      <vt:lpstr>ScrumMaster and Project Manager</vt:lpstr>
      <vt:lpstr>In Summary</vt:lpstr>
      <vt:lpstr>Agile Development and Books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Haggisdog</dc:creator>
  <cp:lastModifiedBy>Haggisdog</cp:lastModifiedBy>
  <cp:revision>38</cp:revision>
  <dcterms:created xsi:type="dcterms:W3CDTF">2011-09-17T20:14:48Z</dcterms:created>
  <dcterms:modified xsi:type="dcterms:W3CDTF">2011-10-01T03:07:41Z</dcterms:modified>
</cp:coreProperties>
</file>