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80" r:id="rId3"/>
    <p:sldId id="283" r:id="rId4"/>
    <p:sldId id="263" r:id="rId5"/>
    <p:sldId id="288" r:id="rId6"/>
    <p:sldId id="264" r:id="rId7"/>
    <p:sldId id="28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5" r:id="rId22"/>
    <p:sldId id="287" r:id="rId23"/>
    <p:sldId id="286" r:id="rId24"/>
  </p:sldIdLst>
  <p:sldSz cx="9144000" cy="6858000" type="screen4x3"/>
  <p:notesSz cx="92964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33"/>
    <a:srgbClr val="777777"/>
    <a:srgbClr val="808080"/>
    <a:srgbClr val="B2B2B2"/>
    <a:srgbClr val="5F5F5F"/>
    <a:srgbClr val="F3F3E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4693" autoAdjust="0"/>
  </p:normalViewPr>
  <p:slideViewPr>
    <p:cSldViewPr snapToGrid="0">
      <p:cViewPr varScale="1">
        <p:scale>
          <a:sx n="89" d="100"/>
          <a:sy n="89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66723D42-7A7A-453B-B61F-34A861963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6875" y="514350"/>
            <a:ext cx="3425825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57550"/>
            <a:ext cx="68167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25131C04-A449-4360-9946-12374E667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1E36D-AC7F-497B-A5EB-E0228676F33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D56FC-720A-44A0-9885-80D6CB7C1DC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231B6-5F7F-4F78-948D-776843FA146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DD81C-7CD0-4E74-889A-ABE6A57170C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231B6-5F7F-4F78-948D-776843FA146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1107E-787D-4AC1-ADA6-9DBE07A3DEE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1C04-A449-4360-9946-12374E66765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91E3-28DB-42CA-B313-CAB49CEF6F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7EF3-4DF4-4D1E-991F-335243929D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206500"/>
            <a:ext cx="433387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206500"/>
            <a:ext cx="433387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AC72-CBC9-4BCE-BE68-7A7614D9FC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AA65-B9E4-4D86-9FD9-1EFB5CED2E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7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89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4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318B-EE02-461B-A4F1-A51973DB11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9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03C2-F0A8-443E-9AD9-89901F39FF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5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7D28-A7C7-4AE5-8037-FB4F07817C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dt" sz="half" idx="11"/>
          </p:nvPr>
        </p:nvSpPr>
        <p:spPr>
          <a:xfrm>
            <a:off x="38100" y="6604000"/>
            <a:ext cx="19335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3008313" cy="647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5599"/>
            <a:ext cx="5111750" cy="54991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9500"/>
            <a:ext cx="3008313" cy="4767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CF3F-4506-4566-97EF-D3CFD89206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7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CCB1-BB5E-4869-B377-7DD11DFFE7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7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4FBB-BFDC-4D16-B427-05C6476FCF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9675813" y="2971800"/>
            <a:ext cx="381000" cy="381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97875" y="666750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5103546-84B6-4447-9B76-4B6FB078A9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0" y="6591300"/>
            <a:ext cx="1933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800100" algn="l"/>
              </a:tabLst>
              <a:defRPr sz="8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June 14 – 16, 2010</a:t>
            </a:r>
            <a:endParaRPr lang="en-US" altLang="en-US" dirty="0"/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200" y="65913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685800" algn="l"/>
              </a:tabLst>
              <a:defRPr sz="8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1" name="Line 97"/>
          <p:cNvSpPr>
            <a:spLocks noChangeShapeType="1"/>
          </p:cNvSpPr>
          <p:nvPr/>
        </p:nvSpPr>
        <p:spPr bwMode="auto">
          <a:xfrm>
            <a:off x="8350250" y="6597650"/>
            <a:ext cx="0" cy="260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406400"/>
            <a:ext cx="88407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206500"/>
            <a:ext cx="8820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>
            <a:off x="0" y="36036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Line 92"/>
          <p:cNvSpPr>
            <a:spLocks noChangeShapeType="1"/>
          </p:cNvSpPr>
          <p:nvPr/>
        </p:nvSpPr>
        <p:spPr bwMode="auto">
          <a:xfrm>
            <a:off x="0" y="98266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5" name="Picture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325" y="5927725"/>
            <a:ext cx="1397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" descr="cid:image003.jpg@01CA7F53.FD12A0B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75500" y="25400"/>
            <a:ext cx="196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11525" y="6143625"/>
            <a:ext cx="5781675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Line 92"/>
          <p:cNvSpPr>
            <a:spLocks noChangeShapeType="1"/>
          </p:cNvSpPr>
          <p:nvPr/>
        </p:nvSpPr>
        <p:spPr bwMode="auto">
          <a:xfrm>
            <a:off x="0" y="591026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  <p:sldLayoutId id="214748370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E000C"/>
        </a:buClr>
        <a:buSzPct val="50000"/>
        <a:buFont typeface="Wingdings" pitchFamily="2" charset="2"/>
        <a:buChar char="n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Char char="—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40000"/>
        </a:spcBef>
        <a:spcAft>
          <a:spcPct val="0"/>
        </a:spcAft>
        <a:buClr>
          <a:srgbClr val="FE000C"/>
        </a:buClr>
        <a:buSzPct val="50000"/>
        <a:buChar char="–"/>
        <a:defRPr sz="2400">
          <a:solidFill>
            <a:srgbClr val="000000"/>
          </a:solidFill>
          <a:latin typeface="+mn-lt"/>
        </a:defRPr>
      </a:lvl3pPr>
      <a:lvl4pPr marL="1428750" indent="-228600" algn="l" rtl="0" eaLnBrk="0" fontAlgn="base" hangingPunct="0">
        <a:spcBef>
          <a:spcPct val="4000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0321186125/ref=sib_dp_pt#reader-li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041400"/>
            <a:ext cx="9144000" cy="106045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3100" dirty="0" smtClean="0"/>
              <a:t>Software-as-a-Service Portfolio Management Approaches</a:t>
            </a:r>
            <a:endParaRPr lang="en-US" sz="3100" dirty="0" smtClean="0">
              <a:solidFill>
                <a:srgbClr val="33333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38499"/>
            <a:ext cx="8135938" cy="2586567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r>
              <a:rPr lang="en-US" altLang="en-US" sz="1800" dirty="0" smtClean="0">
                <a:solidFill>
                  <a:srgbClr val="333333"/>
                </a:solidFill>
              </a:rPr>
              <a:t>Bryan Campbell MBA, PMP, ITIL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r>
              <a:rPr lang="en-US" altLang="en-US" sz="1800" dirty="0" smtClean="0">
                <a:solidFill>
                  <a:srgbClr val="333333"/>
                </a:solidFill>
              </a:rPr>
              <a:t>Senior Program Manager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r>
              <a:rPr lang="en-US" altLang="en-US" sz="1800" dirty="0" smtClean="0">
                <a:solidFill>
                  <a:srgbClr val="333333"/>
                </a:solidFill>
              </a:rPr>
              <a:t>BMC Software, Inc.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endParaRPr lang="en-US" altLang="en-US" sz="1800" dirty="0" smtClean="0">
              <a:solidFill>
                <a:srgbClr val="333333"/>
              </a:solidFill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r>
              <a:rPr lang="en-US" altLang="en-US" sz="1800" dirty="0" smtClean="0">
                <a:solidFill>
                  <a:srgbClr val="333333"/>
                </a:solidFill>
              </a:rPr>
              <a:t>Alan Birchenough </a:t>
            </a:r>
            <a:r>
              <a:rPr lang="en-US" altLang="en-US" sz="1800" dirty="0" err="1" smtClean="0">
                <a:solidFill>
                  <a:srgbClr val="333333"/>
                </a:solidFill>
              </a:rPr>
              <a:t>BSc</a:t>
            </a:r>
            <a:r>
              <a:rPr lang="en-US" altLang="en-US" sz="1800" dirty="0" smtClean="0">
                <a:solidFill>
                  <a:srgbClr val="333333"/>
                </a:solidFill>
              </a:rPr>
              <a:t>, CSM, ITIL	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r>
              <a:rPr lang="en-US" altLang="en-US" sz="1800" dirty="0" smtClean="0">
                <a:solidFill>
                  <a:srgbClr val="333333"/>
                </a:solidFill>
              </a:rPr>
              <a:t>Consultant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1549400" algn="l"/>
              </a:tabLst>
            </a:pPr>
            <a:r>
              <a:rPr lang="en-US" altLang="en-US" sz="1800" dirty="0" smtClean="0">
                <a:solidFill>
                  <a:srgbClr val="333333"/>
                </a:solidFill>
              </a:rPr>
              <a:t>Object Information Services</a:t>
            </a:r>
          </a:p>
        </p:txBody>
      </p:sp>
      <p:sp>
        <p:nvSpPr>
          <p:cNvPr id="3076" name="Line 92"/>
          <p:cNvSpPr>
            <a:spLocks noChangeShapeType="1"/>
          </p:cNvSpPr>
          <p:nvPr/>
        </p:nvSpPr>
        <p:spPr bwMode="auto">
          <a:xfrm>
            <a:off x="0" y="210026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7251700" y="6629400"/>
            <a:ext cx="13589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June 14 – 16,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77E1-7669-4D2C-902F-4D658D50B7A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Introducing the Projects / Products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7" name="Picture 6" descr="project_summary_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08" y="1260562"/>
            <a:ext cx="8771464" cy="36706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Agile Scaling Factors (Ambler)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6" name="Picture 5" descr="SDXTMPPPT01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627" y="994236"/>
            <a:ext cx="7823243" cy="4688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4944" y="5548543"/>
            <a:ext cx="20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From [AMBL2009]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and Plan-Driven Risk Factors</a:t>
            </a:r>
            <a:br>
              <a:rPr lang="en-US" dirty="0" smtClean="0"/>
            </a:br>
            <a:r>
              <a:rPr lang="en-US" dirty="0" smtClean="0"/>
              <a:t>(Boehm &amp; Turner)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22744"/>
            <a:ext cx="8820150" cy="4679950"/>
          </a:xfrm>
        </p:spPr>
        <p:txBody>
          <a:bodyPr/>
          <a:lstStyle/>
          <a:p>
            <a:r>
              <a:rPr lang="en-US" sz="1800" dirty="0" smtClean="0"/>
              <a:t>Environmental Risks</a:t>
            </a:r>
          </a:p>
          <a:p>
            <a:pPr lvl="1"/>
            <a:r>
              <a:rPr lang="en-US" sz="1600" dirty="0" smtClean="0"/>
              <a:t>E-Tech: Technology uncertainties</a:t>
            </a:r>
          </a:p>
          <a:p>
            <a:pPr lvl="1"/>
            <a:r>
              <a:rPr lang="en-US" sz="1600" dirty="0" smtClean="0"/>
              <a:t>E-</a:t>
            </a:r>
            <a:r>
              <a:rPr lang="en-US" sz="1600" dirty="0" err="1" smtClean="0"/>
              <a:t>Coord</a:t>
            </a:r>
            <a:r>
              <a:rPr lang="en-US" sz="1600" dirty="0" smtClean="0"/>
              <a:t>: Many diverse stakeholders to coordinate</a:t>
            </a:r>
          </a:p>
          <a:p>
            <a:pPr lvl="1"/>
            <a:r>
              <a:rPr lang="en-US" sz="1600" dirty="0" smtClean="0"/>
              <a:t>E-</a:t>
            </a:r>
            <a:r>
              <a:rPr lang="en-US" sz="1600" dirty="0" err="1" smtClean="0"/>
              <a:t>Cmplx</a:t>
            </a:r>
            <a:r>
              <a:rPr lang="en-US" sz="1600" dirty="0" smtClean="0"/>
              <a:t>: Complex system of systems</a:t>
            </a:r>
          </a:p>
          <a:p>
            <a:r>
              <a:rPr lang="en-US" sz="1800" dirty="0" smtClean="0"/>
              <a:t>Agile Risks</a:t>
            </a:r>
          </a:p>
          <a:p>
            <a:pPr lvl="1"/>
            <a:r>
              <a:rPr lang="en-US" sz="1600" dirty="0" smtClean="0"/>
              <a:t>A-Scale: Scalability and Criticality</a:t>
            </a:r>
          </a:p>
          <a:p>
            <a:pPr lvl="1"/>
            <a:r>
              <a:rPr lang="en-US" sz="1600" dirty="0" smtClean="0"/>
              <a:t>A-YAGNI: Use of simple design or YAGNI</a:t>
            </a:r>
          </a:p>
          <a:p>
            <a:pPr lvl="1"/>
            <a:r>
              <a:rPr lang="en-US" sz="1600" dirty="0" smtClean="0"/>
              <a:t>A-Churn: Personnel turnover or churn</a:t>
            </a:r>
          </a:p>
          <a:p>
            <a:pPr lvl="1"/>
            <a:r>
              <a:rPr lang="en-US" sz="1600" dirty="0" smtClean="0"/>
              <a:t>A-Skill: Not enough people skilled in agile methods</a:t>
            </a:r>
          </a:p>
          <a:p>
            <a:r>
              <a:rPr lang="en-US" sz="1800" dirty="0" smtClean="0"/>
              <a:t>Plan-Driven Risks</a:t>
            </a:r>
          </a:p>
          <a:p>
            <a:pPr lvl="1"/>
            <a:r>
              <a:rPr lang="en-US" sz="1600" dirty="0" smtClean="0"/>
              <a:t>P-Change: Rapid change</a:t>
            </a:r>
          </a:p>
          <a:p>
            <a:pPr lvl="1"/>
            <a:r>
              <a:rPr lang="en-US" sz="1600" dirty="0" smtClean="0"/>
              <a:t>P-Speed: Need for rapid results</a:t>
            </a:r>
          </a:p>
          <a:p>
            <a:pPr lvl="1"/>
            <a:r>
              <a:rPr lang="en-US" sz="1600" dirty="0" smtClean="0"/>
              <a:t>P-Emerge: Emergent requirements</a:t>
            </a:r>
          </a:p>
          <a:p>
            <a:pPr lvl="1"/>
            <a:r>
              <a:rPr lang="en-US" sz="1600" dirty="0" smtClean="0"/>
              <a:t>P-Skill: Not enough people skilled in plan-driven methods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25602" name="Picture 2" descr="Balancing Agility and Discipline: A Guide for the Perplex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363" t="12726" r="20898" b="3790"/>
          <a:stretch>
            <a:fillRect/>
          </a:stretch>
        </p:blipFill>
        <p:spPr bwMode="auto">
          <a:xfrm>
            <a:off x="6680500" y="1140310"/>
            <a:ext cx="1581374" cy="27589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8921" y="4127957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[BOEH2003]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Correlating Risks and Scaling Factors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6" name="Picture 5" descr="SDXTMPPPT01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00" y="1964471"/>
            <a:ext cx="8826924" cy="31707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Consolidating the Model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following into the model:</a:t>
            </a:r>
          </a:p>
          <a:p>
            <a:pPr lvl="1"/>
            <a:r>
              <a:rPr lang="en-US" dirty="0" err="1" smtClean="0"/>
              <a:t>Tvol</a:t>
            </a:r>
            <a:r>
              <a:rPr lang="en-US" dirty="0" smtClean="0"/>
              <a:t>: Team Volatility</a:t>
            </a:r>
          </a:p>
          <a:p>
            <a:pPr lvl="1"/>
            <a:r>
              <a:rPr lang="en-US" dirty="0" smtClean="0"/>
              <a:t>Chg: Rapid Change</a:t>
            </a:r>
          </a:p>
          <a:p>
            <a:pPr lvl="1"/>
            <a:r>
              <a:rPr lang="en-US" dirty="0" err="1" smtClean="0"/>
              <a:t>STSz</a:t>
            </a:r>
            <a:r>
              <a:rPr lang="en-US" dirty="0" smtClean="0"/>
              <a:t>: Number of Senior Stakeholders</a:t>
            </a:r>
          </a:p>
          <a:p>
            <a:pPr lvl="1"/>
            <a:r>
              <a:rPr lang="en-US" dirty="0" err="1" smtClean="0"/>
              <a:t>EReq</a:t>
            </a:r>
            <a:r>
              <a:rPr lang="en-US" dirty="0" smtClean="0"/>
              <a:t>: Emergent Requirements</a:t>
            </a:r>
          </a:p>
          <a:p>
            <a:pPr lvl="1"/>
            <a:r>
              <a:rPr lang="en-US" dirty="0" smtClean="0"/>
              <a:t>Speed: Expectation of Speed</a:t>
            </a:r>
          </a:p>
          <a:p>
            <a:r>
              <a:rPr lang="en-US" dirty="0" smtClean="0"/>
              <a:t>Interestingly, </a:t>
            </a:r>
            <a:r>
              <a:rPr lang="en-US" dirty="0" err="1" smtClean="0"/>
              <a:t>Tvol</a:t>
            </a:r>
            <a:r>
              <a:rPr lang="en-US" dirty="0" smtClean="0"/>
              <a:t>, Chg, and </a:t>
            </a:r>
            <a:r>
              <a:rPr lang="en-US" dirty="0" err="1" smtClean="0"/>
              <a:t>EReq</a:t>
            </a:r>
            <a:r>
              <a:rPr lang="en-US" dirty="0" smtClean="0"/>
              <a:t> were not very significant in our comparisons</a:t>
            </a:r>
          </a:p>
          <a:p>
            <a:pPr lvl="1"/>
            <a:r>
              <a:rPr lang="en-US" dirty="0" err="1" smtClean="0"/>
              <a:t>EReq</a:t>
            </a:r>
            <a:r>
              <a:rPr lang="en-US" dirty="0" smtClean="0"/>
              <a:t> varied only a little, probably because we consciously adopted an "agile" approach to some of the requirements on each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Pattern: "Agile in Parts"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Structure project into Plan-driven and Agile sub-projects or work streams</a:t>
            </a:r>
          </a:p>
          <a:p>
            <a:r>
              <a:rPr lang="en-US" dirty="0" smtClean="0"/>
              <a:t>Partition architecture into Plan-driven and Agile components</a:t>
            </a:r>
          </a:p>
          <a:p>
            <a:r>
              <a:rPr lang="en-US" dirty="0" smtClean="0"/>
              <a:t>Minimizes the amount of ‘culture change’ in being purist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7" name="Picture 6" descr="SDXEXPIMG114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075" y="1885512"/>
            <a:ext cx="4333875" cy="3321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Assessment, Planning and Management Process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6" name="Picture 5" descr="SDXTMPPPT01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170" y="1206500"/>
            <a:ext cx="6624135" cy="46866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the Projects &amp; Comparing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20" y="1398134"/>
            <a:ext cx="6465532" cy="35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mc_bl_comparison_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499" y="1058085"/>
            <a:ext cx="4337201" cy="48147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Domain Complexity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9" name="Picture 8" descr="chevr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7213" y="1036865"/>
            <a:ext cx="6104504" cy="47924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08" y="928924"/>
            <a:ext cx="8820150" cy="4679950"/>
          </a:xfrm>
        </p:spPr>
        <p:txBody>
          <a:bodyPr/>
          <a:lstStyle/>
          <a:p>
            <a:r>
              <a:rPr lang="en-US" dirty="0" smtClean="0"/>
              <a:t>Do not treat all projects the same</a:t>
            </a:r>
          </a:p>
          <a:p>
            <a:pPr lvl="1"/>
            <a:r>
              <a:rPr lang="en-US" dirty="0" smtClean="0"/>
              <a:t>Learn to compare apples with apples</a:t>
            </a:r>
          </a:p>
          <a:p>
            <a:pPr lvl="1"/>
            <a:r>
              <a:rPr lang="en-US" dirty="0" smtClean="0"/>
              <a:t>Investigate the relevant dimensions for comparison</a:t>
            </a:r>
          </a:p>
          <a:p>
            <a:r>
              <a:rPr lang="en-US" dirty="0" smtClean="0"/>
              <a:t>Assess risks and complexity drivers during the intake process, especially:</a:t>
            </a:r>
          </a:p>
          <a:p>
            <a:pPr lvl="1"/>
            <a:r>
              <a:rPr lang="en-US" dirty="0" smtClean="0"/>
              <a:t>When sizing</a:t>
            </a:r>
          </a:p>
          <a:p>
            <a:pPr lvl="1"/>
            <a:r>
              <a:rPr lang="en-US" dirty="0" smtClean="0"/>
              <a:t>When figuring ROI</a:t>
            </a:r>
          </a:p>
          <a:p>
            <a:r>
              <a:rPr lang="en-US" dirty="0" smtClean="0"/>
              <a:t>Ensure your stakeholders understand whether your project is "a breadbox or a Volkswagen"</a:t>
            </a:r>
          </a:p>
          <a:p>
            <a:r>
              <a:rPr lang="en-US" dirty="0" smtClean="0"/>
              <a:t>Use agile practices on SaaS implementations where possible</a:t>
            </a:r>
          </a:p>
          <a:p>
            <a:pPr lvl="1"/>
            <a:r>
              <a:rPr lang="en-US" dirty="0" smtClean="0"/>
              <a:t>Embed agile in a larger robust structure - don't try to scale it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505200" y="1010557"/>
            <a:ext cx="5638800" cy="48894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Portfolio Management Overview</a:t>
            </a:r>
          </a:p>
          <a:p>
            <a:pPr lvl="1"/>
            <a:r>
              <a:rPr lang="en-US" dirty="0" smtClean="0"/>
              <a:t>PPM: The Five Questions</a:t>
            </a:r>
          </a:p>
          <a:p>
            <a:r>
              <a:rPr lang="en-US" dirty="0" smtClean="0"/>
              <a:t>Software-As-A-Service:  The Changing Technology Landscape</a:t>
            </a:r>
          </a:p>
          <a:p>
            <a:pPr lvl="1"/>
            <a:r>
              <a:rPr lang="en-US" dirty="0" smtClean="0"/>
              <a:t>What makes SaaS solutions different</a:t>
            </a:r>
          </a:p>
          <a:p>
            <a:r>
              <a:rPr lang="en-US" dirty="0" smtClean="0"/>
              <a:t>Introducing the Products and Projects</a:t>
            </a:r>
          </a:p>
          <a:p>
            <a:r>
              <a:rPr lang="en-US" dirty="0" smtClean="0"/>
              <a:t>A Framework for managing SaaS projects within a Project Portfolio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pic>
        <p:nvPicPr>
          <p:cNvPr id="1027" name="Picture 3" descr="C:\Documents and Settings\BCAMPBEL\Local Settings\Temporary Internet Files\Content.IE5\9FA7J7PX\MPj039912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9713"/>
            <a:ext cx="3530082" cy="494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6" name="Picture 5" descr="SDXTMPPPT01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761" y="2093058"/>
            <a:ext cx="8549640" cy="29611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0"/>
            <a:ext cx="9042400" cy="5842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400" smtClean="0"/>
              <a:t>Q&amp;A</a:t>
            </a:r>
          </a:p>
          <a:p>
            <a:pPr algn="ctr">
              <a:buFontTx/>
              <a:buNone/>
            </a:pPr>
            <a:r>
              <a:rPr lang="en-US" sz="880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692900" y="6629400"/>
            <a:ext cx="1933575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June 14 – 16,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48175-C415-4289-AD93-67C5589E889F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Speaker Bios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857375" y="1214438"/>
            <a:ext cx="29178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Bryan Campbell, </a:t>
            </a:r>
            <a:r>
              <a:rPr lang="en-US" sz="1200" dirty="0"/>
              <a:t>MBA, PMP, CSM, ITIL</a:t>
            </a:r>
            <a:endParaRPr lang="en-US" dirty="0"/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200" dirty="0"/>
              <a:t>Senior Program Manager at BMC Software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200" dirty="0"/>
              <a:t>Keen interest in program management and agile transformations.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200" dirty="0"/>
              <a:t>Actively engaged in applying, mentoring and teaching Agile and Lean techniques on large scale projects.  </a:t>
            </a:r>
          </a:p>
        </p:txBody>
      </p:sp>
      <p:pic>
        <p:nvPicPr>
          <p:cNvPr id="5124" name="Picture 4" descr="me.jpg"/>
          <p:cNvPicPr>
            <a:picLocks noChangeAspect="1"/>
          </p:cNvPicPr>
          <p:nvPr/>
        </p:nvPicPr>
        <p:blipFill>
          <a:blip r:embed="rId3" cstate="print"/>
          <a:srcRect l="11111" r="11111"/>
          <a:stretch>
            <a:fillRect/>
          </a:stretch>
        </p:blipFill>
        <p:spPr bwMode="auto">
          <a:xfrm>
            <a:off x="285750" y="1357313"/>
            <a:ext cx="1500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7013" y="3554413"/>
            <a:ext cx="4649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sz="1200"/>
              <a:t>Previously, as the Vice-President of Delivery Services for Valtech Technologies Inc., an Agile and Lean Transformation consulting company, responsible for directing more than 150 consultants applying agile and lean software development techniques. </a:t>
            </a:r>
          </a:p>
          <a:p>
            <a:pPr marL="228600" indent="-228600">
              <a:buFont typeface="Arial" charset="0"/>
              <a:buChar char="•"/>
            </a:pPr>
            <a:r>
              <a:rPr lang="en-US" sz="1200"/>
              <a:t>Frequent speaker at various local conferences and professional organizations, recently presented at the 2009 PMO Symposium, and the APLN Leadership Summit 2009. </a:t>
            </a:r>
          </a:p>
          <a:p>
            <a:pPr marL="228600" indent="-228600">
              <a:buFont typeface="Arial" charset="0"/>
              <a:buChar char="•"/>
            </a:pPr>
            <a:r>
              <a:rPr lang="en-US" sz="1200"/>
              <a:t>My full profile is available at www.linkedin.com/in/bryancampbell.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94400" y="1239838"/>
            <a:ext cx="31496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Alan Birchenough,</a:t>
            </a:r>
          </a:p>
          <a:p>
            <a:pPr>
              <a:defRPr/>
            </a:pPr>
            <a:r>
              <a:rPr lang="en-US" sz="1200" dirty="0" err="1"/>
              <a:t>BSc</a:t>
            </a:r>
            <a:r>
              <a:rPr lang="en-US" sz="1200" dirty="0"/>
              <a:t>, CSM, ITIL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200" dirty="0"/>
              <a:t>Currently Senior Business Analyst at Object Information Services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200" dirty="0"/>
              <a:t>Consults on:</a:t>
            </a:r>
          </a:p>
          <a:p>
            <a:pPr marL="342900" indent="-114300">
              <a:buFont typeface="Arial" pitchFamily="34" charset="0"/>
              <a:buChar char="•"/>
              <a:defRPr/>
            </a:pPr>
            <a:r>
              <a:rPr lang="en-US" sz="1200" dirty="0"/>
              <a:t>Agile Project Management</a:t>
            </a:r>
          </a:p>
          <a:p>
            <a:pPr marL="342900" indent="-114300">
              <a:buFont typeface="Arial" pitchFamily="34" charset="0"/>
              <a:buChar char="•"/>
              <a:defRPr/>
            </a:pPr>
            <a:r>
              <a:rPr lang="en-US" sz="1200" dirty="0"/>
              <a:t>Agile Requirements Mgt</a:t>
            </a:r>
          </a:p>
          <a:p>
            <a:pPr marL="342900" indent="-114300">
              <a:buFont typeface="Arial" pitchFamily="34" charset="0"/>
              <a:buChar char="•"/>
              <a:defRPr/>
            </a:pPr>
            <a:r>
              <a:rPr lang="en-US" sz="1200" dirty="0"/>
              <a:t>Software Process Management</a:t>
            </a:r>
          </a:p>
          <a:p>
            <a:pPr marL="342900" indent="-114300">
              <a:buFont typeface="Arial" pitchFamily="34" charset="0"/>
              <a:buChar char="•"/>
              <a:defRPr/>
            </a:pPr>
            <a:r>
              <a:rPr lang="en-US" sz="1200" dirty="0"/>
              <a:t>Enterprise Business Architecture.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4722813" y="3211513"/>
            <a:ext cx="42179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endParaRPr lang="en-US" sz="1200"/>
          </a:p>
          <a:p>
            <a:pPr marL="228600" indent="-228600">
              <a:buFont typeface="Arial" charset="0"/>
              <a:buChar char="•"/>
            </a:pPr>
            <a:endParaRPr lang="en-US" sz="1200"/>
          </a:p>
          <a:p>
            <a:pPr marL="228600" indent="-228600">
              <a:buFont typeface="Arial" charset="0"/>
              <a:buChar char="•"/>
            </a:pPr>
            <a:r>
              <a:rPr lang="en-US" sz="1200"/>
              <a:t>Recent work has included leading the analysis team on a $5M post-agile SaaS deployment at BMC Software</a:t>
            </a:r>
          </a:p>
          <a:p>
            <a:pPr marL="228600" indent="-228600">
              <a:buFont typeface="Arial" charset="0"/>
              <a:buChar char="•"/>
            </a:pPr>
            <a:r>
              <a:rPr lang="en-US" sz="1200"/>
              <a:t>Previously introduced and directed Executable Agile Requirements on a fixed price $15M custom software development project</a:t>
            </a:r>
          </a:p>
          <a:p>
            <a:pPr marL="228600" indent="-228600">
              <a:buFont typeface="Arial" charset="0"/>
              <a:buChar char="•"/>
            </a:pPr>
            <a:r>
              <a:rPr lang="en-US" sz="1200"/>
              <a:t>Continuously evaluates and learns from, experience with agile, lean, and domain-driven analysis / design</a:t>
            </a:r>
          </a:p>
          <a:p>
            <a:pPr marL="228600" indent="-228600">
              <a:buFont typeface="Arial" charset="0"/>
              <a:buChar char="•"/>
            </a:pPr>
            <a:r>
              <a:rPr lang="en-US" sz="1200"/>
              <a:t>More information is available at www.alanbirchenough.com.</a:t>
            </a: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333500"/>
            <a:ext cx="1235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479425"/>
            <a:ext cx="7175500" cy="407988"/>
          </a:xfrm>
        </p:spPr>
        <p:txBody>
          <a:bodyPr/>
          <a:lstStyle/>
          <a:p>
            <a:r>
              <a:rPr lang="en-US" sz="2000" smtClean="0"/>
              <a:t>Contact Information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672" y="1621676"/>
            <a:ext cx="4305450" cy="3652837"/>
          </a:xfrm>
        </p:spPr>
        <p:txBody>
          <a:bodyPr/>
          <a:lstStyle/>
          <a:p>
            <a:pPr algn="ctr">
              <a:buClr>
                <a:srgbClr val="0079B9"/>
              </a:buClr>
              <a:buFontTx/>
              <a:buNone/>
            </a:pPr>
            <a:r>
              <a:rPr lang="en-US" dirty="0" smtClean="0"/>
              <a:t>Bryan Campbell</a:t>
            </a:r>
          </a:p>
          <a:p>
            <a:pPr algn="ctr">
              <a:buClr>
                <a:srgbClr val="0079B9"/>
              </a:buClr>
              <a:buFontTx/>
              <a:buNone/>
            </a:pPr>
            <a:r>
              <a:rPr lang="en-US" dirty="0" smtClean="0"/>
              <a:t>BMC Software</a:t>
            </a:r>
          </a:p>
          <a:p>
            <a:pPr algn="ctr">
              <a:buClr>
                <a:srgbClr val="0079B9"/>
              </a:buClr>
              <a:buFontTx/>
              <a:buNone/>
            </a:pPr>
            <a:endParaRPr lang="en-US" dirty="0" smtClean="0"/>
          </a:p>
          <a:p>
            <a:pPr algn="ctr">
              <a:buClr>
                <a:srgbClr val="0079B9"/>
              </a:buClr>
              <a:buFontTx/>
              <a:buNone/>
            </a:pPr>
            <a:r>
              <a:rPr lang="en-US" sz="1800" dirty="0" smtClean="0"/>
              <a:t>http://www.bryancampbell.com</a:t>
            </a:r>
          </a:p>
          <a:p>
            <a:pPr algn="ctr">
              <a:buClr>
                <a:srgbClr val="0079B9"/>
              </a:buClr>
              <a:buFontTx/>
              <a:buNone/>
            </a:pPr>
            <a:r>
              <a:rPr lang="en-US" dirty="0" smtClean="0"/>
              <a:t>(713) 620-3038</a:t>
            </a:r>
          </a:p>
          <a:p>
            <a:pPr algn="ctr">
              <a:buClr>
                <a:srgbClr val="0079B9"/>
              </a:buClr>
              <a:buFontTx/>
              <a:buNone/>
            </a:pPr>
            <a:r>
              <a:rPr lang="en-US" dirty="0" smtClean="0"/>
              <a:t>bryan@bryancampbell.com</a:t>
            </a:r>
          </a:p>
          <a:p>
            <a:pPr algn="ctr">
              <a:buClr>
                <a:srgbClr val="0079B9"/>
              </a:buClr>
              <a:buFontTx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743700" y="6629400"/>
            <a:ext cx="1933575" cy="228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June 14 – 16,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5E21F-2149-45CE-85A9-78F41BBDBE66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51012" y="1592930"/>
            <a:ext cx="430545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 Birchenough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 Information Services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http://www.alanbirchenough.com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(713) 992-2758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r>
              <a:rPr lang="en-US" b="0" kern="0" dirty="0" err="1" smtClean="0">
                <a:latin typeface="+mn-lt"/>
              </a:rPr>
              <a:t>alan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alanbirchenough.com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79B9"/>
              </a:buClr>
              <a:buSzPct val="5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406400"/>
            <a:ext cx="8055202" cy="508000"/>
          </a:xfrm>
        </p:spPr>
        <p:txBody>
          <a:bodyPr/>
          <a:lstStyle/>
          <a:p>
            <a:r>
              <a:rPr lang="en-US" dirty="0" smtClean="0"/>
              <a:t>Project Portfolio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are investments that companies need to manage to their maximum return while</a:t>
            </a:r>
          </a:p>
          <a:p>
            <a:pPr lvl="1"/>
            <a:r>
              <a:rPr lang="en-US" dirty="0" smtClean="0"/>
              <a:t>Optimizing Resource utilization</a:t>
            </a:r>
          </a:p>
          <a:p>
            <a:pPr lvl="1"/>
            <a:r>
              <a:rPr lang="en-US" dirty="0" smtClean="0"/>
              <a:t>Minimizing risk</a:t>
            </a:r>
          </a:p>
          <a:p>
            <a:pPr lvl="1"/>
            <a:r>
              <a:rPr lang="en-US" dirty="0" smtClean="0"/>
              <a:t>Managing constraints</a:t>
            </a:r>
          </a:p>
          <a:p>
            <a:r>
              <a:rPr lang="en-US" dirty="0" smtClean="0"/>
              <a:t>There several schools of thought:</a:t>
            </a:r>
          </a:p>
          <a:p>
            <a:pPr lvl="1"/>
            <a:r>
              <a:rPr lang="en-US" dirty="0" smtClean="0"/>
              <a:t>Investment Discipline</a:t>
            </a:r>
          </a:p>
          <a:p>
            <a:pPr lvl="1"/>
            <a:r>
              <a:rPr lang="en-US" dirty="0" smtClean="0"/>
              <a:t>Payoff Optimization</a:t>
            </a:r>
          </a:p>
          <a:p>
            <a:r>
              <a:rPr lang="en-US" dirty="0" smtClean="0"/>
              <a:t>However, the key is to provide a view that executives can compare projects and make decisions on how to manage their portfolio</a:t>
            </a:r>
          </a:p>
          <a:p>
            <a:pPr lvl="1"/>
            <a:r>
              <a:rPr lang="en-US" dirty="0" smtClean="0"/>
              <a:t>Note: this is </a:t>
            </a:r>
            <a:r>
              <a:rPr lang="en-US" i="1" dirty="0" smtClean="0"/>
              <a:t>not</a:t>
            </a:r>
            <a:r>
              <a:rPr lang="en-US" dirty="0" smtClean="0"/>
              <a:t> a list of projects and their status!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  <p:pic>
        <p:nvPicPr>
          <p:cNvPr id="2050" name="Picture 2" descr="C:\Documents and Settings\BCAMPBEL\Local Settings\Temporary Internet Files\Content.IE5\9FA7J7PX\MPj038522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0425" cy="1162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Portfolio Management: The Five Questions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091E3-28DB-42CA-B313-CAB49CEF6F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June 14 – 16, 2010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" y="1387736"/>
            <a:ext cx="38619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Any view of a portfolio should be able to answer these five questions.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A good portfolio view provides visibility into attributes and the ‘levers’ executives can control to manage the portfolio.</a:t>
            </a:r>
          </a:p>
          <a:p>
            <a:endParaRPr lang="en-US" sz="2000" b="0" dirty="0"/>
          </a:p>
        </p:txBody>
      </p:sp>
      <p:pic>
        <p:nvPicPr>
          <p:cNvPr id="3074" name="Picture 2" descr="C:\Documents and Settings\BCAMPBEL\Local Settings\Temporary Internet Files\Content.IE5\OGZK2M60\MPj044307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42" y="4408714"/>
            <a:ext cx="1982320" cy="13192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628" y="1044791"/>
            <a:ext cx="4830718" cy="46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86205" y="5597528"/>
            <a:ext cx="1750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After [EPMC2009]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Software-as-a-Service – What is it?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</a:t>
            </a:r>
            <a:r>
              <a:rPr lang="en-US" i="1" dirty="0" smtClean="0"/>
              <a:t>new”</a:t>
            </a:r>
            <a:r>
              <a:rPr lang="en-US" dirty="0" smtClean="0"/>
              <a:t> approach to providing software solutions</a:t>
            </a:r>
          </a:p>
          <a:p>
            <a:pPr lvl="1"/>
            <a:r>
              <a:rPr lang="en-US" dirty="0" smtClean="0"/>
              <a:t>Multi-tenant solution, many companies use the same infrastructure</a:t>
            </a:r>
          </a:p>
          <a:p>
            <a:pPr lvl="1"/>
            <a:r>
              <a:rPr lang="en-US" dirty="0" smtClean="0"/>
              <a:t>Focus on configuration over customization</a:t>
            </a:r>
          </a:p>
          <a:p>
            <a:pPr lvl="1"/>
            <a:r>
              <a:rPr lang="en-US" dirty="0" smtClean="0"/>
              <a:t>Intent is to ‘free’ companies from managing the costs of hardware and underlying software requirements (operating systems, databases etc.)</a:t>
            </a:r>
          </a:p>
          <a:p>
            <a:pPr lvl="1"/>
            <a:r>
              <a:rPr lang="en-US" dirty="0" smtClean="0"/>
              <a:t>Subscription model versus license/maintenance model</a:t>
            </a:r>
          </a:p>
          <a:p>
            <a:r>
              <a:rPr lang="en-US" dirty="0" smtClean="0"/>
              <a:t>One benefit of this model is a faster implementation model and less operational server/software management</a:t>
            </a:r>
          </a:p>
          <a:p>
            <a:r>
              <a:rPr lang="en-US" dirty="0" smtClean="0"/>
              <a:t>Another is the introduction of a ‘service’ philosophy, subscriptions service don’t have the same ‘lock-in’ as in-house license solutions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4AC72-CBC9-4BCE-BE68-7A7614D9FC2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Investment Considerations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 implementations are not all "configure and go" as vendors sometimes claim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stakeholders wish</a:t>
            </a:r>
          </a:p>
          <a:p>
            <a:pPr lvl="1"/>
            <a:r>
              <a:rPr lang="en-US" dirty="0" smtClean="0"/>
              <a:t>We have seen cases of significant over- and under-triage</a:t>
            </a:r>
          </a:p>
          <a:p>
            <a:r>
              <a:rPr lang="en-US" dirty="0" smtClean="0"/>
              <a:t>Execution Considerations</a:t>
            </a:r>
          </a:p>
          <a:p>
            <a:pPr lvl="1"/>
            <a:r>
              <a:rPr lang="en-US" dirty="0" smtClean="0"/>
              <a:t>Flouting stakeholder expectations can derail your project – understand and then communicate!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 solutions enable and call for agile delivery where possible</a:t>
            </a:r>
          </a:p>
          <a:p>
            <a:pPr lvl="1"/>
            <a:r>
              <a:rPr lang="en-US" dirty="0" smtClean="0"/>
              <a:t>You cannot scale agile, but you can "embed" it</a:t>
            </a:r>
          </a:p>
          <a:p>
            <a:r>
              <a:rPr lang="en-US" dirty="0" smtClean="0"/>
              <a:t>Capacity, Change, Benefit Considerations</a:t>
            </a:r>
          </a:p>
          <a:p>
            <a:pPr lvl="1"/>
            <a:r>
              <a:rPr lang="en-US" dirty="0" smtClean="0"/>
              <a:t>We'll look at some of these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: Coming soon to a </a:t>
            </a:r>
            <a:r>
              <a:rPr lang="en-US" smtClean="0"/>
              <a:t>value chain near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is having a major impact on technology projects</a:t>
            </a:r>
          </a:p>
          <a:p>
            <a:pPr lvl="1"/>
            <a:r>
              <a:rPr lang="en-US" dirty="0" smtClean="0"/>
              <a:t>17% growth for cloud computing and </a:t>
            </a:r>
            <a:r>
              <a:rPr lang="en-US" dirty="0" err="1" smtClean="0"/>
              <a:t>SaaS</a:t>
            </a:r>
            <a:r>
              <a:rPr lang="en-US" dirty="0" smtClean="0"/>
              <a:t> firms vs. 4.8% for on-premises software for 2010 (Gartner)</a:t>
            </a:r>
          </a:p>
          <a:p>
            <a:r>
              <a:rPr lang="en-US" dirty="0" smtClean="0"/>
              <a:t>Rapidly growing in every major software segment</a:t>
            </a:r>
          </a:p>
          <a:p>
            <a:pPr lvl="1"/>
            <a:r>
              <a:rPr lang="en-US" dirty="0" smtClean="0"/>
              <a:t>Gartner has forecast the worldwide </a:t>
            </a:r>
            <a:r>
              <a:rPr lang="en-US" dirty="0" err="1" smtClean="0"/>
              <a:t>SaaS</a:t>
            </a:r>
            <a:r>
              <a:rPr lang="en-US" dirty="0" smtClean="0"/>
              <a:t> market to double from $8 billion in 2009 to $16 billion by the end of 2013</a:t>
            </a:r>
          </a:p>
          <a:p>
            <a:pPr lvl="1"/>
            <a:r>
              <a:rPr lang="en-US" dirty="0" smtClean="0"/>
              <a:t>17% growth for cloud computing and </a:t>
            </a:r>
            <a:r>
              <a:rPr lang="en-US" dirty="0" err="1" smtClean="0"/>
              <a:t>SaaS</a:t>
            </a:r>
            <a:r>
              <a:rPr lang="en-US" dirty="0" smtClean="0"/>
              <a:t> firms vs. 4.8% for on-premises software for 2010.</a:t>
            </a:r>
          </a:p>
          <a:p>
            <a:pPr lvl="1"/>
            <a:r>
              <a:rPr lang="en-US" dirty="0" smtClean="0"/>
              <a:t>IDC reported </a:t>
            </a:r>
            <a:r>
              <a:rPr lang="en-US" dirty="0" err="1" smtClean="0"/>
              <a:t>SaaS</a:t>
            </a:r>
            <a:r>
              <a:rPr lang="en-US" dirty="0" smtClean="0"/>
              <a:t> growth surged by more than 40 percent in 2009 despite the global IT down</a:t>
            </a:r>
          </a:p>
          <a:p>
            <a:r>
              <a:rPr lang="en-US" dirty="0" smtClean="0"/>
              <a:t>Not all </a:t>
            </a:r>
            <a:r>
              <a:rPr lang="en-US" dirty="0" err="1" smtClean="0"/>
              <a:t>SaaS</a:t>
            </a:r>
            <a:r>
              <a:rPr lang="en-US" dirty="0" smtClean="0"/>
              <a:t> solutions are equal</a:t>
            </a:r>
          </a:p>
          <a:p>
            <a:pPr lvl="1"/>
            <a:r>
              <a:rPr lang="en-US" dirty="0" smtClean="0"/>
              <a:t>Gold rush mentality still at play which can impact your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95748-EC37-4CB2-9EB6-A5406161E6E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SaaS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"Hard Way“</a:t>
            </a:r>
          </a:p>
          <a:p>
            <a:pPr lvl="1"/>
            <a:r>
              <a:rPr lang="en-US" dirty="0" smtClean="0"/>
              <a:t>9 SaaS implementations in the last two years</a:t>
            </a:r>
          </a:p>
          <a:p>
            <a:r>
              <a:rPr lang="en-US" dirty="0" smtClean="0"/>
              <a:t>Retrospectively</a:t>
            </a:r>
          </a:p>
          <a:p>
            <a:pPr lvl="1"/>
            <a:r>
              <a:rPr lang="en-US" dirty="0" smtClean="0"/>
              <a:t>Learned from past experiences</a:t>
            </a:r>
          </a:p>
          <a:p>
            <a:r>
              <a:rPr lang="en-US" dirty="0" smtClean="0"/>
              <a:t>Qualitatively - so far</a:t>
            </a:r>
          </a:p>
          <a:p>
            <a:pPr lvl="1"/>
            <a:r>
              <a:rPr lang="en-US" dirty="0" smtClean="0"/>
              <a:t>Attempting to develop a quantitative / empirical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SaaS Portfolio Experiences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Describe the Projects / Products</a:t>
            </a:r>
          </a:p>
          <a:p>
            <a:r>
              <a:rPr lang="en-US" smtClean="0"/>
              <a:t>Examine the Triage Model</a:t>
            </a:r>
          </a:p>
          <a:p>
            <a:r>
              <a:rPr lang="en-US" smtClean="0"/>
              <a:t>Apply the Model</a:t>
            </a:r>
          </a:p>
          <a:p>
            <a:r>
              <a:rPr lang="en-US" smtClean="0"/>
              <a:t>Discuss Some of the Results</a:t>
            </a:r>
          </a:p>
          <a:p>
            <a:r>
              <a:rPr lang="en-US" smtClean="0"/>
              <a:t>Make Recommendations</a:t>
            </a:r>
          </a:p>
          <a:p>
            <a:r>
              <a:rPr lang="en-US" smtClean="0"/>
              <a:t>Invite Discussion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03546-84B6-4447-9B76-4B6FB078A94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June 14 – 16, 2010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9 PMIH Conference Presentation Template v2">
  <a:themeElements>
    <a:clrScheme name="CVI Presentation 6">
      <a:dk1>
        <a:srgbClr val="5F5F5F"/>
      </a:dk1>
      <a:lt1>
        <a:srgbClr val="FFFFFF"/>
      </a:lt1>
      <a:dk2>
        <a:srgbClr val="333333"/>
      </a:dk2>
      <a:lt2>
        <a:srgbClr val="333333"/>
      </a:lt2>
      <a:accent1>
        <a:srgbClr val="D8D6B5"/>
      </a:accent1>
      <a:accent2>
        <a:srgbClr val="ABBF08"/>
      </a:accent2>
      <a:accent3>
        <a:srgbClr val="FFFFFF"/>
      </a:accent3>
      <a:accent4>
        <a:srgbClr val="505050"/>
      </a:accent4>
      <a:accent5>
        <a:srgbClr val="E9E8D7"/>
      </a:accent5>
      <a:accent6>
        <a:srgbClr val="9BAD06"/>
      </a:accent6>
      <a:hlink>
        <a:srgbClr val="488B9B"/>
      </a:hlink>
      <a:folHlink>
        <a:srgbClr val="919181"/>
      </a:folHlink>
    </a:clrScheme>
    <a:fontScheme name="CVI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VI Presenta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I Presentatio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8D6B5"/>
        </a:accent1>
        <a:accent2>
          <a:srgbClr val="ABBF08"/>
        </a:accent2>
        <a:accent3>
          <a:srgbClr val="FFFFFF"/>
        </a:accent3>
        <a:accent4>
          <a:srgbClr val="000000"/>
        </a:accent4>
        <a:accent5>
          <a:srgbClr val="E9E8D7"/>
        </a:accent5>
        <a:accent6>
          <a:srgbClr val="9BAD06"/>
        </a:accent6>
        <a:hlink>
          <a:srgbClr val="488B9B"/>
        </a:hlink>
        <a:folHlink>
          <a:srgbClr val="9191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I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EB325"/>
        </a:accent1>
        <a:accent2>
          <a:srgbClr val="ABBF08"/>
        </a:accent2>
        <a:accent3>
          <a:srgbClr val="FFFFFF"/>
        </a:accent3>
        <a:accent4>
          <a:srgbClr val="000000"/>
        </a:accent4>
        <a:accent5>
          <a:srgbClr val="FED6AC"/>
        </a:accent5>
        <a:accent6>
          <a:srgbClr val="9BAD06"/>
        </a:accent6>
        <a:hlink>
          <a:srgbClr val="488B9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I Presentation 4">
        <a:dk1>
          <a:srgbClr val="FFFFFF"/>
        </a:dk1>
        <a:lt1>
          <a:srgbClr val="FFFFFF"/>
        </a:lt1>
        <a:dk2>
          <a:srgbClr val="000000"/>
        </a:dk2>
        <a:lt2>
          <a:srgbClr val="333333"/>
        </a:lt2>
        <a:accent1>
          <a:srgbClr val="488B9B"/>
        </a:accent1>
        <a:accent2>
          <a:srgbClr val="ABBF08"/>
        </a:accent2>
        <a:accent3>
          <a:srgbClr val="FFFFFF"/>
        </a:accent3>
        <a:accent4>
          <a:srgbClr val="DADADA"/>
        </a:accent4>
        <a:accent5>
          <a:srgbClr val="B1C4CB"/>
        </a:accent5>
        <a:accent6>
          <a:srgbClr val="9BAD06"/>
        </a:accent6>
        <a:hlink>
          <a:srgbClr val="98ADB2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I Presentation 5">
        <a:dk1>
          <a:srgbClr val="000000"/>
        </a:dk1>
        <a:lt1>
          <a:srgbClr val="FE000C"/>
        </a:lt1>
        <a:dk2>
          <a:srgbClr val="98ADB2"/>
        </a:dk2>
        <a:lt2>
          <a:srgbClr val="919181"/>
        </a:lt2>
        <a:accent1>
          <a:srgbClr val="488B9B"/>
        </a:accent1>
        <a:accent2>
          <a:srgbClr val="D8D6B5"/>
        </a:accent2>
        <a:accent3>
          <a:srgbClr val="FEAAAA"/>
        </a:accent3>
        <a:accent4>
          <a:srgbClr val="000000"/>
        </a:accent4>
        <a:accent5>
          <a:srgbClr val="B1C4CB"/>
        </a:accent5>
        <a:accent6>
          <a:srgbClr val="C4C2A4"/>
        </a:accent6>
        <a:hlink>
          <a:srgbClr val="FEB325"/>
        </a:hlink>
        <a:folHlink>
          <a:srgbClr val="ABB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I Presentation 6">
        <a:dk1>
          <a:srgbClr val="5F5F5F"/>
        </a:dk1>
        <a:lt1>
          <a:srgbClr val="FFFFFF"/>
        </a:lt1>
        <a:dk2>
          <a:srgbClr val="333333"/>
        </a:dk2>
        <a:lt2>
          <a:srgbClr val="333333"/>
        </a:lt2>
        <a:accent1>
          <a:srgbClr val="D8D6B5"/>
        </a:accent1>
        <a:accent2>
          <a:srgbClr val="ABBF08"/>
        </a:accent2>
        <a:accent3>
          <a:srgbClr val="FFFFFF"/>
        </a:accent3>
        <a:accent4>
          <a:srgbClr val="505050"/>
        </a:accent4>
        <a:accent5>
          <a:srgbClr val="E9E8D7"/>
        </a:accent5>
        <a:accent6>
          <a:srgbClr val="9BAD06"/>
        </a:accent6>
        <a:hlink>
          <a:srgbClr val="488B9B"/>
        </a:hlink>
        <a:folHlink>
          <a:srgbClr val="919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1236</Words>
  <Application>Microsoft Office PowerPoint</Application>
  <PresentationFormat>On-screen Show (4:3)</PresentationFormat>
  <Paragraphs>221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2009 PMIH Conference Presentation Template v2</vt:lpstr>
      <vt:lpstr>Software-as-a-Service Portfolio Management Approaches</vt:lpstr>
      <vt:lpstr>Agenda</vt:lpstr>
      <vt:lpstr>Project Portfolio Management</vt:lpstr>
      <vt:lpstr>Portfolio Management: The Five Questions</vt:lpstr>
      <vt:lpstr>Software-as-a-Service – What is it?</vt:lpstr>
      <vt:lpstr>Key Points</vt:lpstr>
      <vt:lpstr>SaaS: Coming soon to a value chain near you</vt:lpstr>
      <vt:lpstr>SaaS Education</vt:lpstr>
      <vt:lpstr>Real-World SaaS Portfolio Experiences</vt:lpstr>
      <vt:lpstr>Introducing the Projects / Products</vt:lpstr>
      <vt:lpstr>Agile Scaling Factors (Ambler)</vt:lpstr>
      <vt:lpstr>Agile and Plan-Driven Risk Factors (Boehm &amp; Turner)</vt:lpstr>
      <vt:lpstr>Correlating Risks and Scaling Factors</vt:lpstr>
      <vt:lpstr>Consolidating the Model</vt:lpstr>
      <vt:lpstr>Solution Pattern: "Agile in Parts"</vt:lpstr>
      <vt:lpstr>Assessment, Planning and Management Process</vt:lpstr>
      <vt:lpstr>Profiling the Projects &amp; Comparing Two</vt:lpstr>
      <vt:lpstr>On Domain Complexity</vt:lpstr>
      <vt:lpstr>Recommendations</vt:lpstr>
      <vt:lpstr>Bibliography</vt:lpstr>
      <vt:lpstr>Slide 21</vt:lpstr>
      <vt:lpstr>Speaker Bios</vt:lpstr>
      <vt:lpstr>Contact Information</vt:lpstr>
    </vt:vector>
  </TitlesOfParts>
  <Company>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giovanni.fanduiz</dc:creator>
  <cp:lastModifiedBy>BMC</cp:lastModifiedBy>
  <cp:revision>94</cp:revision>
  <cp:lastPrinted>2001-11-14T13:59:51Z</cp:lastPrinted>
  <dcterms:created xsi:type="dcterms:W3CDTF">2009-02-24T15:00:54Z</dcterms:created>
  <dcterms:modified xsi:type="dcterms:W3CDTF">2010-06-14T03:49:25Z</dcterms:modified>
</cp:coreProperties>
</file>